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818" r:id="rId2"/>
    <p:sldId id="1854" r:id="rId3"/>
    <p:sldId id="1883" r:id="rId4"/>
    <p:sldId id="1881" r:id="rId5"/>
    <p:sldId id="1882" r:id="rId6"/>
    <p:sldId id="1748" r:id="rId7"/>
    <p:sldId id="1885" r:id="rId8"/>
    <p:sldId id="1886" r:id="rId9"/>
    <p:sldId id="1887" r:id="rId10"/>
    <p:sldId id="1896" r:id="rId11"/>
    <p:sldId id="1897" r:id="rId12"/>
    <p:sldId id="1899" r:id="rId13"/>
    <p:sldId id="1905" r:id="rId14"/>
    <p:sldId id="1900" r:id="rId15"/>
    <p:sldId id="1895" r:id="rId16"/>
    <p:sldId id="1892" r:id="rId17"/>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6225" userDrawn="1">
          <p15:clr>
            <a:srgbClr val="A4A3A4"/>
          </p15:clr>
        </p15:guide>
        <p15:guide id="4" pos="14240">
          <p15:clr>
            <a:srgbClr val="A4A3A4"/>
          </p15:clr>
        </p15:guide>
        <p15:guide id="5" pos="1078" userDrawn="1">
          <p15:clr>
            <a:srgbClr val="A4A3A4"/>
          </p15:clr>
        </p15:guide>
        <p15:guide id="7" pos="7678" userDrawn="1">
          <p15:clr>
            <a:srgbClr val="A4A3A4"/>
          </p15:clr>
        </p15:guide>
        <p15:guide id="8" pos="4412" userDrawn="1">
          <p15:clr>
            <a:srgbClr val="A4A3A4"/>
          </p15:clr>
        </p15:guide>
        <p15:guide id="9" pos="10899" userDrawn="1">
          <p15:clr>
            <a:srgbClr val="A4A3A4"/>
          </p15:clr>
        </p15:guide>
        <p15:guide id="10" orient="horz" pos="31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56507"/>
    <a:srgbClr val="041B31"/>
    <a:srgbClr val="2750F0"/>
    <a:srgbClr val="B44A06"/>
    <a:srgbClr val="445369"/>
    <a:srgbClr val="1E2735"/>
    <a:srgbClr val="A9A8AB"/>
    <a:srgbClr val="19D3F0"/>
    <a:srgbClr val="FF4218"/>
    <a:srgbClr val="FF9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9" autoAdjust="0"/>
    <p:restoredTop sz="53947" autoAdjust="0"/>
  </p:normalViewPr>
  <p:slideViewPr>
    <p:cSldViewPr snapToGrid="0" snapToObjects="1">
      <p:cViewPr varScale="1">
        <p:scale>
          <a:sx n="43" d="100"/>
          <a:sy n="43" d="100"/>
        </p:scale>
        <p:origin x="888" y="232"/>
      </p:cViewPr>
      <p:guideLst>
        <p:guide orient="horz" pos="6225"/>
        <p:guide pos="14240"/>
        <p:guide pos="1078"/>
        <p:guide pos="7678"/>
        <p:guide pos="4412"/>
        <p:guide pos="10899"/>
        <p:guide orient="horz" pos="31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notesViewPr>
    <p:cSldViewPr snapToGrid="0" snapToObjects="1" showGuides="1">
      <p:cViewPr varScale="1">
        <p:scale>
          <a:sx n="80" d="100"/>
          <a:sy n="80" d="100"/>
        </p:scale>
        <p:origin x="31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6/7/21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Calibri Light"/>
                <a:ea typeface="+mn-ea"/>
                <a:cs typeface="+mn-cs"/>
              </a:rPr>
              <a:t>Change the sentence</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4425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85311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Construction problems are huge, all of these solutions including ourselves focus on saving time for construction clients. However, I don’t view them as competitors more like complimentary solutions, they focus on the site collaboration stage. Where we come in is focusing on financial implications and projections of what happens on site. No one is currently focusing on this.</a:t>
            </a:r>
          </a:p>
          <a:p>
            <a:endParaRPr lang="en-US" noProof="0" dirty="0"/>
          </a:p>
          <a:p>
            <a:r>
              <a:rPr lang="en-US" noProof="0" dirty="0"/>
              <a:t>New slide:</a:t>
            </a:r>
          </a:p>
          <a:p>
            <a:r>
              <a:rPr lang="en-US" noProof="0" dirty="0"/>
              <a:t>For example, lets say you are on site, you already poured the beam and now you want to install the duct, you find that if you will execute the duct as per the drawings it will hit the beam. Instead of the traditional process where you would now need to go back and forth with people off-site asynchronously and using different tools, these other solutions centralize and facilitate that collaboration.  </a:t>
            </a:r>
          </a:p>
          <a:p>
            <a:endParaRPr lang="en-US" noProof="0" dirty="0"/>
          </a:p>
          <a:p>
            <a:r>
              <a:rPr lang="en-US" noProof="0" dirty="0"/>
              <a:t>Our solution </a:t>
            </a:r>
          </a:p>
          <a:p>
            <a:endParaRPr lang="en-US" noProof="0" dirty="0"/>
          </a:p>
          <a:p>
            <a:r>
              <a:rPr lang="en-US" noProof="0" dirty="0"/>
              <a:t>I am focusing on using we cannot solve all the problems in one solution, rather what we can do is like complement each other </a:t>
            </a:r>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64531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figures and </a:t>
            </a:r>
            <a:r>
              <a:rPr lang="en-US"/>
              <a:t>texte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19369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 Layout 2">
    <p:spTree>
      <p:nvGrpSpPr>
        <p:cNvPr id="1" name=""/>
        <p:cNvGrpSpPr/>
        <p:nvPr/>
      </p:nvGrpSpPr>
      <p:grpSpPr>
        <a:xfrm>
          <a:off x="0" y="0"/>
          <a:ext cx="0" cy="0"/>
          <a:chOff x="0" y="0"/>
          <a:chExt cx="0" cy="0"/>
        </a:xfrm>
      </p:grpSpPr>
      <p:sp>
        <p:nvSpPr>
          <p:cNvPr id="23" name="Picture Placeholder 13"/>
          <p:cNvSpPr>
            <a:spLocks noGrp="1"/>
          </p:cNvSpPr>
          <p:nvPr>
            <p:ph type="pic" sz="quarter" idx="43"/>
          </p:nvPr>
        </p:nvSpPr>
        <p:spPr>
          <a:xfrm>
            <a:off x="5246217" y="6126945"/>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7" name="Picture Placeholder 13"/>
          <p:cNvSpPr>
            <a:spLocks noGrp="1"/>
          </p:cNvSpPr>
          <p:nvPr>
            <p:ph type="pic" sz="quarter" idx="44"/>
          </p:nvPr>
        </p:nvSpPr>
        <p:spPr>
          <a:xfrm>
            <a:off x="8278293" y="6126945"/>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8" name="Picture Placeholder 13"/>
          <p:cNvSpPr>
            <a:spLocks noGrp="1"/>
          </p:cNvSpPr>
          <p:nvPr>
            <p:ph type="pic" sz="quarter" idx="45"/>
          </p:nvPr>
        </p:nvSpPr>
        <p:spPr>
          <a:xfrm>
            <a:off x="2214141" y="6126945"/>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9" name="Picture Placeholder 13"/>
          <p:cNvSpPr>
            <a:spLocks noGrp="1"/>
          </p:cNvSpPr>
          <p:nvPr>
            <p:ph type="pic" sz="quarter" idx="46"/>
          </p:nvPr>
        </p:nvSpPr>
        <p:spPr>
          <a:xfrm>
            <a:off x="5246217" y="8905351"/>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30" name="Picture Placeholder 13"/>
          <p:cNvSpPr>
            <a:spLocks noGrp="1"/>
          </p:cNvSpPr>
          <p:nvPr>
            <p:ph type="pic" sz="quarter" idx="47"/>
          </p:nvPr>
        </p:nvSpPr>
        <p:spPr>
          <a:xfrm>
            <a:off x="8278293" y="8905351"/>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31" name="Picture Placeholder 13"/>
          <p:cNvSpPr>
            <a:spLocks noGrp="1"/>
          </p:cNvSpPr>
          <p:nvPr>
            <p:ph type="pic" sz="quarter" idx="48"/>
          </p:nvPr>
        </p:nvSpPr>
        <p:spPr>
          <a:xfrm>
            <a:off x="2214141" y="8905351"/>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32" name="Picture Placeholder 13"/>
          <p:cNvSpPr>
            <a:spLocks noGrp="1"/>
          </p:cNvSpPr>
          <p:nvPr>
            <p:ph type="pic" sz="quarter" idx="49"/>
          </p:nvPr>
        </p:nvSpPr>
        <p:spPr>
          <a:xfrm>
            <a:off x="5246217" y="3348539"/>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33" name="Picture Placeholder 13"/>
          <p:cNvSpPr>
            <a:spLocks noGrp="1"/>
          </p:cNvSpPr>
          <p:nvPr>
            <p:ph type="pic" sz="quarter" idx="50"/>
          </p:nvPr>
        </p:nvSpPr>
        <p:spPr>
          <a:xfrm>
            <a:off x="8278293" y="3348539"/>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34" name="Picture Placeholder 13"/>
          <p:cNvSpPr>
            <a:spLocks noGrp="1"/>
          </p:cNvSpPr>
          <p:nvPr>
            <p:ph type="pic" sz="quarter" idx="51"/>
          </p:nvPr>
        </p:nvSpPr>
        <p:spPr>
          <a:xfrm>
            <a:off x="2214141" y="3348539"/>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0714144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f Layout 3">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3" hasCustomPrompt="1"/>
          </p:nvPr>
        </p:nvSpPr>
        <p:spPr>
          <a:xfrm>
            <a:off x="16506123" y="6193576"/>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2" name="Picture Placeholder 13"/>
          <p:cNvSpPr>
            <a:spLocks noGrp="1" noChangeAspect="1"/>
          </p:cNvSpPr>
          <p:nvPr>
            <p:ph type="pic" sz="quarter" idx="24" hasCustomPrompt="1"/>
          </p:nvPr>
        </p:nvSpPr>
        <p:spPr>
          <a:xfrm>
            <a:off x="15045845" y="3608912"/>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3" name="Picture Placeholder 13"/>
          <p:cNvSpPr>
            <a:spLocks noGrp="1" noChangeAspect="1"/>
          </p:cNvSpPr>
          <p:nvPr>
            <p:ph type="pic" sz="quarter" idx="25" hasCustomPrompt="1"/>
          </p:nvPr>
        </p:nvSpPr>
        <p:spPr>
          <a:xfrm>
            <a:off x="17966400" y="3608912"/>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4" name="Picture Placeholder 13"/>
          <p:cNvSpPr>
            <a:spLocks noGrp="1" noChangeAspect="1"/>
          </p:cNvSpPr>
          <p:nvPr>
            <p:ph type="pic" sz="quarter" idx="26" hasCustomPrompt="1"/>
          </p:nvPr>
        </p:nvSpPr>
        <p:spPr>
          <a:xfrm>
            <a:off x="19359837" y="6193576"/>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5" name="Picture Placeholder 13"/>
          <p:cNvSpPr>
            <a:spLocks noGrp="1" noChangeAspect="1"/>
          </p:cNvSpPr>
          <p:nvPr>
            <p:ph type="pic" sz="quarter" idx="27" hasCustomPrompt="1"/>
          </p:nvPr>
        </p:nvSpPr>
        <p:spPr>
          <a:xfrm>
            <a:off x="17966400" y="8778240"/>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6" name="Picture Placeholder 13"/>
          <p:cNvSpPr>
            <a:spLocks noGrp="1" noChangeAspect="1"/>
          </p:cNvSpPr>
          <p:nvPr>
            <p:ph type="pic" sz="quarter" idx="28" hasCustomPrompt="1"/>
          </p:nvPr>
        </p:nvSpPr>
        <p:spPr>
          <a:xfrm>
            <a:off x="13652407" y="6193576"/>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7" name="Picture Placeholder 13"/>
          <p:cNvSpPr>
            <a:spLocks noGrp="1" noChangeAspect="1"/>
          </p:cNvSpPr>
          <p:nvPr>
            <p:ph type="pic" sz="quarter" idx="29" hasCustomPrompt="1"/>
          </p:nvPr>
        </p:nvSpPr>
        <p:spPr>
          <a:xfrm>
            <a:off x="15045845" y="8778240"/>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Tree>
    <p:extLst>
      <p:ext uri="{BB962C8B-B14F-4D97-AF65-F5344CB8AC3E}">
        <p14:creationId xmlns:p14="http://schemas.microsoft.com/office/powerpoint/2010/main" val="22999204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Half Image">
    <p:spTree>
      <p:nvGrpSpPr>
        <p:cNvPr id="1" name=""/>
        <p:cNvGrpSpPr/>
        <p:nvPr/>
      </p:nvGrpSpPr>
      <p:grpSpPr>
        <a:xfrm>
          <a:off x="0" y="0"/>
          <a:ext cx="0" cy="0"/>
          <a:chOff x="0" y="0"/>
          <a:chExt cx="0" cy="0"/>
        </a:xfrm>
      </p:grpSpPr>
      <p:sp>
        <p:nvSpPr>
          <p:cNvPr id="6" name="Picture Placeholder 10"/>
          <p:cNvSpPr>
            <a:spLocks noGrp="1"/>
          </p:cNvSpPr>
          <p:nvPr>
            <p:ph type="pic" sz="quarter" idx="30"/>
          </p:nvPr>
        </p:nvSpPr>
        <p:spPr>
          <a:xfrm>
            <a:off x="0" y="0"/>
            <a:ext cx="11519949" cy="13716000"/>
          </a:xfrm>
          <a:custGeom>
            <a:avLst/>
            <a:gdLst/>
            <a:ahLst/>
            <a:cxnLst/>
            <a:rect l="l" t="t" r="r" b="b"/>
            <a:pathLst>
              <a:path w="11545516" h="13770768">
                <a:moveTo>
                  <a:pt x="0" y="0"/>
                </a:moveTo>
                <a:lnTo>
                  <a:pt x="11545516" y="0"/>
                </a:lnTo>
                <a:lnTo>
                  <a:pt x="11545516" y="4105067"/>
                </a:lnTo>
                <a:lnTo>
                  <a:pt x="11462824" y="4109243"/>
                </a:lnTo>
                <a:cubicBezTo>
                  <a:pt x="10995307" y="4156722"/>
                  <a:pt x="10630477" y="4551555"/>
                  <a:pt x="10630477" y="5031598"/>
                </a:cubicBezTo>
                <a:cubicBezTo>
                  <a:pt x="10630477" y="5511641"/>
                  <a:pt x="10995307" y="5906475"/>
                  <a:pt x="11462824" y="5953954"/>
                </a:cubicBezTo>
                <a:lnTo>
                  <a:pt x="11545516" y="5958129"/>
                </a:lnTo>
                <a:lnTo>
                  <a:pt x="11545516" y="6355239"/>
                </a:lnTo>
                <a:lnTo>
                  <a:pt x="11462824" y="6359415"/>
                </a:lnTo>
                <a:cubicBezTo>
                  <a:pt x="10995307" y="6406894"/>
                  <a:pt x="10630477" y="6801727"/>
                  <a:pt x="10630477" y="7281770"/>
                </a:cubicBezTo>
                <a:cubicBezTo>
                  <a:pt x="10630477" y="7761813"/>
                  <a:pt x="10995307" y="8156647"/>
                  <a:pt x="11462824" y="8204126"/>
                </a:cubicBezTo>
                <a:lnTo>
                  <a:pt x="11545516" y="8208301"/>
                </a:lnTo>
                <a:lnTo>
                  <a:pt x="11545516" y="8587487"/>
                </a:lnTo>
                <a:lnTo>
                  <a:pt x="11462824" y="8591663"/>
                </a:lnTo>
                <a:cubicBezTo>
                  <a:pt x="10995307" y="8639142"/>
                  <a:pt x="10630477" y="9033975"/>
                  <a:pt x="10630477" y="9514018"/>
                </a:cubicBezTo>
                <a:cubicBezTo>
                  <a:pt x="10630477" y="9994061"/>
                  <a:pt x="10995307" y="10388894"/>
                  <a:pt x="11462824" y="10436373"/>
                </a:cubicBezTo>
                <a:lnTo>
                  <a:pt x="11545516" y="10440549"/>
                </a:lnTo>
                <a:lnTo>
                  <a:pt x="11545516" y="10801811"/>
                </a:lnTo>
                <a:lnTo>
                  <a:pt x="11462824" y="10805987"/>
                </a:lnTo>
                <a:cubicBezTo>
                  <a:pt x="10995307" y="10853466"/>
                  <a:pt x="10630477" y="11248299"/>
                  <a:pt x="10630477" y="11728342"/>
                </a:cubicBezTo>
                <a:cubicBezTo>
                  <a:pt x="10630477" y="12208385"/>
                  <a:pt x="10995307" y="12603218"/>
                  <a:pt x="11462824" y="12650697"/>
                </a:cubicBezTo>
                <a:lnTo>
                  <a:pt x="11545516" y="12654873"/>
                </a:lnTo>
                <a:lnTo>
                  <a:pt x="11545516" y="13770768"/>
                </a:lnTo>
                <a:lnTo>
                  <a:pt x="0" y="13770768"/>
                </a:lnTo>
                <a:close/>
              </a:path>
            </a:pathLst>
          </a:custGeom>
        </p:spPr>
        <p:txBody>
          <a:bodyPr vert="horz" lIns="91406" tIns="45700" rIns="91406" bIns="45700" anchor="ctr"/>
          <a:lstStyle>
            <a:lvl1pPr marL="0" indent="0" algn="ctr">
              <a:buNone/>
              <a:defRPr sz="2400">
                <a:latin typeface="Lato Regular"/>
                <a:cs typeface="Lato Regular"/>
              </a:defRPr>
            </a:lvl1pPr>
          </a:lstStyle>
          <a:p>
            <a:endParaRPr lang="en-US"/>
          </a:p>
        </p:txBody>
      </p:sp>
    </p:spTree>
    <p:extLst>
      <p:ext uri="{BB962C8B-B14F-4D97-AF65-F5344CB8AC3E}">
        <p14:creationId xmlns:p14="http://schemas.microsoft.com/office/powerpoint/2010/main" val="1497032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2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with 8 images">
    <p:spTree>
      <p:nvGrpSpPr>
        <p:cNvPr id="1" name=""/>
        <p:cNvGrpSpPr/>
        <p:nvPr/>
      </p:nvGrpSpPr>
      <p:grpSpPr>
        <a:xfrm>
          <a:off x="0" y="0"/>
          <a:ext cx="0" cy="0"/>
          <a:chOff x="0" y="0"/>
          <a:chExt cx="0" cy="0"/>
        </a:xfrm>
      </p:grpSpPr>
      <p:sp>
        <p:nvSpPr>
          <p:cNvPr id="26" name="Picture Placeholder 13"/>
          <p:cNvSpPr>
            <a:spLocks noGrp="1"/>
          </p:cNvSpPr>
          <p:nvPr>
            <p:ph type="pic" sz="quarter" idx="30"/>
          </p:nvPr>
        </p:nvSpPr>
        <p:spPr>
          <a:xfrm>
            <a:off x="12397098" y="7664941"/>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7" name="Picture Placeholder 13"/>
          <p:cNvSpPr>
            <a:spLocks noGrp="1"/>
          </p:cNvSpPr>
          <p:nvPr>
            <p:ph type="pic" sz="quarter" idx="31"/>
          </p:nvPr>
        </p:nvSpPr>
        <p:spPr>
          <a:xfrm>
            <a:off x="7618381" y="7664941"/>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8" name="Picture Placeholder 13"/>
          <p:cNvSpPr>
            <a:spLocks noGrp="1"/>
          </p:cNvSpPr>
          <p:nvPr>
            <p:ph type="pic" sz="quarter" idx="32"/>
          </p:nvPr>
        </p:nvSpPr>
        <p:spPr>
          <a:xfrm>
            <a:off x="17162937" y="7664941"/>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9" name="Picture Placeholder 13"/>
          <p:cNvSpPr>
            <a:spLocks noGrp="1"/>
          </p:cNvSpPr>
          <p:nvPr>
            <p:ph type="pic" sz="quarter" idx="33"/>
          </p:nvPr>
        </p:nvSpPr>
        <p:spPr>
          <a:xfrm>
            <a:off x="2844425" y="7664941"/>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30" name="Picture Placeholder 13"/>
          <p:cNvSpPr>
            <a:spLocks noGrp="1"/>
          </p:cNvSpPr>
          <p:nvPr>
            <p:ph type="pic" sz="quarter" idx="34"/>
          </p:nvPr>
        </p:nvSpPr>
        <p:spPr>
          <a:xfrm>
            <a:off x="12397098" y="2727816"/>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31" name="Picture Placeholder 13"/>
          <p:cNvSpPr>
            <a:spLocks noGrp="1"/>
          </p:cNvSpPr>
          <p:nvPr>
            <p:ph type="pic" sz="quarter" idx="35"/>
          </p:nvPr>
        </p:nvSpPr>
        <p:spPr>
          <a:xfrm>
            <a:off x="7618381" y="2727816"/>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32" name="Picture Placeholder 13"/>
          <p:cNvSpPr>
            <a:spLocks noGrp="1"/>
          </p:cNvSpPr>
          <p:nvPr>
            <p:ph type="pic" sz="quarter" idx="36"/>
          </p:nvPr>
        </p:nvSpPr>
        <p:spPr>
          <a:xfrm>
            <a:off x="17162937" y="2727816"/>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33" name="Picture Placeholder 13"/>
          <p:cNvSpPr>
            <a:spLocks noGrp="1"/>
          </p:cNvSpPr>
          <p:nvPr>
            <p:ph type="pic" sz="quarter" idx="37"/>
          </p:nvPr>
        </p:nvSpPr>
        <p:spPr>
          <a:xfrm>
            <a:off x="2844425" y="2727816"/>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2548080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rtfolio with 4 Circles">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17875621" y="4589638"/>
            <a:ext cx="3780688" cy="3765892"/>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 fmla="*/ 0 w 4025773"/>
              <a:gd name="connsiteY0" fmla="*/ 1894086 h 3543094"/>
              <a:gd name="connsiteX1" fmla="*/ 2146570 w 4025773"/>
              <a:gd name="connsiteY1" fmla="*/ 0 h 3543094"/>
              <a:gd name="connsiteX2" fmla="*/ 4025773 w 4025773"/>
              <a:gd name="connsiteY2" fmla="*/ 1894086 h 3543094"/>
              <a:gd name="connsiteX3" fmla="*/ 2012887 w 4025773"/>
              <a:gd name="connsiteY3" fmla="*/ 3543094 h 3543094"/>
              <a:gd name="connsiteX4" fmla="*/ 0 w 4025773"/>
              <a:gd name="connsiteY4" fmla="*/ 1894086 h 3543094"/>
              <a:gd name="connsiteX0" fmla="*/ 0 w 3780688"/>
              <a:gd name="connsiteY0" fmla="*/ 1894086 h 3543094"/>
              <a:gd name="connsiteX1" fmla="*/ 1901485 w 3780688"/>
              <a:gd name="connsiteY1" fmla="*/ 0 h 3543094"/>
              <a:gd name="connsiteX2" fmla="*/ 3780688 w 3780688"/>
              <a:gd name="connsiteY2" fmla="*/ 1894086 h 3543094"/>
              <a:gd name="connsiteX3" fmla="*/ 1767802 w 3780688"/>
              <a:gd name="connsiteY3" fmla="*/ 3543094 h 3543094"/>
              <a:gd name="connsiteX4" fmla="*/ 0 w 3780688"/>
              <a:gd name="connsiteY4" fmla="*/ 1894086 h 3543094"/>
              <a:gd name="connsiteX0" fmla="*/ 0 w 3780688"/>
              <a:gd name="connsiteY0" fmla="*/ 1894086 h 3765892"/>
              <a:gd name="connsiteX1" fmla="*/ 1901485 w 3780688"/>
              <a:gd name="connsiteY1" fmla="*/ 0 h 3765892"/>
              <a:gd name="connsiteX2" fmla="*/ 3780688 w 3780688"/>
              <a:gd name="connsiteY2" fmla="*/ 1894086 h 3765892"/>
              <a:gd name="connsiteX3" fmla="*/ 1879204 w 3780688"/>
              <a:gd name="connsiteY3" fmla="*/ 3765892 h 3765892"/>
              <a:gd name="connsiteX4" fmla="*/ 0 w 3780688"/>
              <a:gd name="connsiteY4" fmla="*/ 1894086 h 376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688" h="3765892">
                <a:moveTo>
                  <a:pt x="0" y="1894086"/>
                </a:moveTo>
                <a:lnTo>
                  <a:pt x="1901485" y="0"/>
                </a:lnTo>
                <a:lnTo>
                  <a:pt x="3780688" y="1894086"/>
                </a:lnTo>
                <a:lnTo>
                  <a:pt x="1879204" y="3765892"/>
                </a:lnTo>
                <a:lnTo>
                  <a:pt x="0" y="1894086"/>
                </a:lnTo>
                <a:close/>
              </a:path>
            </a:pathLst>
          </a:custGeom>
        </p:spPr>
        <p:txBody>
          <a:bodyPr>
            <a:normAutofit/>
          </a:bodyPr>
          <a:lstStyle>
            <a:lvl1pPr>
              <a:defRPr sz="3200"/>
            </a:lvl1pPr>
          </a:lstStyle>
          <a:p>
            <a:endParaRPr lang="en-US"/>
          </a:p>
        </p:txBody>
      </p:sp>
      <p:sp>
        <p:nvSpPr>
          <p:cNvPr id="18" name="Picture Placeholder 4"/>
          <p:cNvSpPr>
            <a:spLocks noGrp="1"/>
          </p:cNvSpPr>
          <p:nvPr>
            <p:ph type="pic" sz="quarter" idx="11"/>
          </p:nvPr>
        </p:nvSpPr>
        <p:spPr>
          <a:xfrm>
            <a:off x="14094933" y="4589638"/>
            <a:ext cx="3780688" cy="3765892"/>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 fmla="*/ 0 w 4025773"/>
              <a:gd name="connsiteY0" fmla="*/ 1894086 h 3543094"/>
              <a:gd name="connsiteX1" fmla="*/ 2146570 w 4025773"/>
              <a:gd name="connsiteY1" fmla="*/ 0 h 3543094"/>
              <a:gd name="connsiteX2" fmla="*/ 4025773 w 4025773"/>
              <a:gd name="connsiteY2" fmla="*/ 1894086 h 3543094"/>
              <a:gd name="connsiteX3" fmla="*/ 2012887 w 4025773"/>
              <a:gd name="connsiteY3" fmla="*/ 3543094 h 3543094"/>
              <a:gd name="connsiteX4" fmla="*/ 0 w 4025773"/>
              <a:gd name="connsiteY4" fmla="*/ 1894086 h 3543094"/>
              <a:gd name="connsiteX0" fmla="*/ 0 w 3780688"/>
              <a:gd name="connsiteY0" fmla="*/ 1894086 h 3543094"/>
              <a:gd name="connsiteX1" fmla="*/ 1901485 w 3780688"/>
              <a:gd name="connsiteY1" fmla="*/ 0 h 3543094"/>
              <a:gd name="connsiteX2" fmla="*/ 3780688 w 3780688"/>
              <a:gd name="connsiteY2" fmla="*/ 1894086 h 3543094"/>
              <a:gd name="connsiteX3" fmla="*/ 1767802 w 3780688"/>
              <a:gd name="connsiteY3" fmla="*/ 3543094 h 3543094"/>
              <a:gd name="connsiteX4" fmla="*/ 0 w 3780688"/>
              <a:gd name="connsiteY4" fmla="*/ 1894086 h 3543094"/>
              <a:gd name="connsiteX0" fmla="*/ 0 w 3780688"/>
              <a:gd name="connsiteY0" fmla="*/ 1894086 h 3765892"/>
              <a:gd name="connsiteX1" fmla="*/ 1901485 w 3780688"/>
              <a:gd name="connsiteY1" fmla="*/ 0 h 3765892"/>
              <a:gd name="connsiteX2" fmla="*/ 3780688 w 3780688"/>
              <a:gd name="connsiteY2" fmla="*/ 1894086 h 3765892"/>
              <a:gd name="connsiteX3" fmla="*/ 1879204 w 3780688"/>
              <a:gd name="connsiteY3" fmla="*/ 3765892 h 3765892"/>
              <a:gd name="connsiteX4" fmla="*/ 0 w 3780688"/>
              <a:gd name="connsiteY4" fmla="*/ 1894086 h 376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688" h="3765892">
                <a:moveTo>
                  <a:pt x="0" y="1894086"/>
                </a:moveTo>
                <a:lnTo>
                  <a:pt x="1901485" y="0"/>
                </a:lnTo>
                <a:lnTo>
                  <a:pt x="3780688" y="1894086"/>
                </a:lnTo>
                <a:lnTo>
                  <a:pt x="1879204" y="3765892"/>
                </a:lnTo>
                <a:lnTo>
                  <a:pt x="0" y="1894086"/>
                </a:lnTo>
                <a:close/>
              </a:path>
            </a:pathLst>
          </a:custGeom>
        </p:spPr>
        <p:txBody>
          <a:bodyPr>
            <a:normAutofit/>
          </a:bodyPr>
          <a:lstStyle>
            <a:lvl1pPr>
              <a:defRPr sz="3200"/>
            </a:lvl1pPr>
          </a:lstStyle>
          <a:p>
            <a:endParaRPr lang="en-US"/>
          </a:p>
        </p:txBody>
      </p:sp>
      <p:sp>
        <p:nvSpPr>
          <p:cNvPr id="19" name="Picture Placeholder 4"/>
          <p:cNvSpPr>
            <a:spLocks noGrp="1"/>
          </p:cNvSpPr>
          <p:nvPr>
            <p:ph type="pic" sz="quarter" idx="12"/>
          </p:nvPr>
        </p:nvSpPr>
        <p:spPr>
          <a:xfrm>
            <a:off x="6534070" y="4589638"/>
            <a:ext cx="3780688" cy="3765892"/>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 fmla="*/ 0 w 4025773"/>
              <a:gd name="connsiteY0" fmla="*/ 1894086 h 3543094"/>
              <a:gd name="connsiteX1" fmla="*/ 2146570 w 4025773"/>
              <a:gd name="connsiteY1" fmla="*/ 0 h 3543094"/>
              <a:gd name="connsiteX2" fmla="*/ 4025773 w 4025773"/>
              <a:gd name="connsiteY2" fmla="*/ 1894086 h 3543094"/>
              <a:gd name="connsiteX3" fmla="*/ 2012887 w 4025773"/>
              <a:gd name="connsiteY3" fmla="*/ 3543094 h 3543094"/>
              <a:gd name="connsiteX4" fmla="*/ 0 w 4025773"/>
              <a:gd name="connsiteY4" fmla="*/ 1894086 h 3543094"/>
              <a:gd name="connsiteX0" fmla="*/ 0 w 3780688"/>
              <a:gd name="connsiteY0" fmla="*/ 1894086 h 3543094"/>
              <a:gd name="connsiteX1" fmla="*/ 1901485 w 3780688"/>
              <a:gd name="connsiteY1" fmla="*/ 0 h 3543094"/>
              <a:gd name="connsiteX2" fmla="*/ 3780688 w 3780688"/>
              <a:gd name="connsiteY2" fmla="*/ 1894086 h 3543094"/>
              <a:gd name="connsiteX3" fmla="*/ 1767802 w 3780688"/>
              <a:gd name="connsiteY3" fmla="*/ 3543094 h 3543094"/>
              <a:gd name="connsiteX4" fmla="*/ 0 w 3780688"/>
              <a:gd name="connsiteY4" fmla="*/ 1894086 h 3543094"/>
              <a:gd name="connsiteX0" fmla="*/ 0 w 3780688"/>
              <a:gd name="connsiteY0" fmla="*/ 1894086 h 3765892"/>
              <a:gd name="connsiteX1" fmla="*/ 1901485 w 3780688"/>
              <a:gd name="connsiteY1" fmla="*/ 0 h 3765892"/>
              <a:gd name="connsiteX2" fmla="*/ 3780688 w 3780688"/>
              <a:gd name="connsiteY2" fmla="*/ 1894086 h 3765892"/>
              <a:gd name="connsiteX3" fmla="*/ 1879204 w 3780688"/>
              <a:gd name="connsiteY3" fmla="*/ 3765892 h 3765892"/>
              <a:gd name="connsiteX4" fmla="*/ 0 w 3780688"/>
              <a:gd name="connsiteY4" fmla="*/ 1894086 h 376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688" h="3765892">
                <a:moveTo>
                  <a:pt x="0" y="1894086"/>
                </a:moveTo>
                <a:lnTo>
                  <a:pt x="1901485" y="0"/>
                </a:lnTo>
                <a:lnTo>
                  <a:pt x="3780688" y="1894086"/>
                </a:lnTo>
                <a:lnTo>
                  <a:pt x="1879204" y="3765892"/>
                </a:lnTo>
                <a:lnTo>
                  <a:pt x="0" y="1894086"/>
                </a:lnTo>
                <a:close/>
              </a:path>
            </a:pathLst>
          </a:custGeom>
        </p:spPr>
        <p:txBody>
          <a:bodyPr>
            <a:normAutofit/>
          </a:bodyPr>
          <a:lstStyle>
            <a:lvl1pPr>
              <a:defRPr sz="3200"/>
            </a:lvl1pPr>
          </a:lstStyle>
          <a:p>
            <a:endParaRPr lang="en-US"/>
          </a:p>
        </p:txBody>
      </p:sp>
      <p:sp>
        <p:nvSpPr>
          <p:cNvPr id="20" name="Picture Placeholder 4"/>
          <p:cNvSpPr>
            <a:spLocks noGrp="1"/>
          </p:cNvSpPr>
          <p:nvPr>
            <p:ph type="pic" sz="quarter" idx="13"/>
          </p:nvPr>
        </p:nvSpPr>
        <p:spPr>
          <a:xfrm>
            <a:off x="2753382" y="4589638"/>
            <a:ext cx="3780688" cy="3765892"/>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 fmla="*/ 0 w 4025773"/>
              <a:gd name="connsiteY0" fmla="*/ 1894086 h 3543094"/>
              <a:gd name="connsiteX1" fmla="*/ 2146570 w 4025773"/>
              <a:gd name="connsiteY1" fmla="*/ 0 h 3543094"/>
              <a:gd name="connsiteX2" fmla="*/ 4025773 w 4025773"/>
              <a:gd name="connsiteY2" fmla="*/ 1894086 h 3543094"/>
              <a:gd name="connsiteX3" fmla="*/ 2012887 w 4025773"/>
              <a:gd name="connsiteY3" fmla="*/ 3543094 h 3543094"/>
              <a:gd name="connsiteX4" fmla="*/ 0 w 4025773"/>
              <a:gd name="connsiteY4" fmla="*/ 1894086 h 3543094"/>
              <a:gd name="connsiteX0" fmla="*/ 0 w 3780688"/>
              <a:gd name="connsiteY0" fmla="*/ 1894086 h 3543094"/>
              <a:gd name="connsiteX1" fmla="*/ 1901485 w 3780688"/>
              <a:gd name="connsiteY1" fmla="*/ 0 h 3543094"/>
              <a:gd name="connsiteX2" fmla="*/ 3780688 w 3780688"/>
              <a:gd name="connsiteY2" fmla="*/ 1894086 h 3543094"/>
              <a:gd name="connsiteX3" fmla="*/ 1767802 w 3780688"/>
              <a:gd name="connsiteY3" fmla="*/ 3543094 h 3543094"/>
              <a:gd name="connsiteX4" fmla="*/ 0 w 3780688"/>
              <a:gd name="connsiteY4" fmla="*/ 1894086 h 3543094"/>
              <a:gd name="connsiteX0" fmla="*/ 0 w 3780688"/>
              <a:gd name="connsiteY0" fmla="*/ 1894086 h 3765892"/>
              <a:gd name="connsiteX1" fmla="*/ 1901485 w 3780688"/>
              <a:gd name="connsiteY1" fmla="*/ 0 h 3765892"/>
              <a:gd name="connsiteX2" fmla="*/ 3780688 w 3780688"/>
              <a:gd name="connsiteY2" fmla="*/ 1894086 h 3765892"/>
              <a:gd name="connsiteX3" fmla="*/ 1879204 w 3780688"/>
              <a:gd name="connsiteY3" fmla="*/ 3765892 h 3765892"/>
              <a:gd name="connsiteX4" fmla="*/ 0 w 3780688"/>
              <a:gd name="connsiteY4" fmla="*/ 1894086 h 376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688" h="3765892">
                <a:moveTo>
                  <a:pt x="0" y="1894086"/>
                </a:moveTo>
                <a:lnTo>
                  <a:pt x="1901485" y="0"/>
                </a:lnTo>
                <a:lnTo>
                  <a:pt x="3780688" y="1894086"/>
                </a:lnTo>
                <a:lnTo>
                  <a:pt x="1879204" y="3765892"/>
                </a:lnTo>
                <a:lnTo>
                  <a:pt x="0" y="1894086"/>
                </a:lnTo>
                <a:close/>
              </a:path>
            </a:pathLst>
          </a:custGeom>
        </p:spPr>
        <p:txBody>
          <a:bodyPr>
            <a:normAutofit/>
          </a:bodyPr>
          <a:lstStyle>
            <a:lvl1pPr>
              <a:defRPr sz="3200"/>
            </a:lvl1pPr>
          </a:lstStyle>
          <a:p>
            <a:endParaRPr lang="en-US"/>
          </a:p>
        </p:txBody>
      </p:sp>
    </p:spTree>
    <p:extLst>
      <p:ext uri="{BB962C8B-B14F-4D97-AF65-F5344CB8AC3E}">
        <p14:creationId xmlns:p14="http://schemas.microsoft.com/office/powerpoint/2010/main" val="144037067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Phone Layout 2">
    <p:spTree>
      <p:nvGrpSpPr>
        <p:cNvPr id="1" name=""/>
        <p:cNvGrpSpPr/>
        <p:nvPr/>
      </p:nvGrpSpPr>
      <p:grpSpPr>
        <a:xfrm>
          <a:off x="0" y="0"/>
          <a:ext cx="0" cy="0"/>
          <a:chOff x="0" y="0"/>
          <a:chExt cx="0" cy="0"/>
        </a:xfrm>
      </p:grpSpPr>
      <p:sp>
        <p:nvSpPr>
          <p:cNvPr id="8" name="Picture Placeholder 16"/>
          <p:cNvSpPr>
            <a:spLocks noGrp="1"/>
          </p:cNvSpPr>
          <p:nvPr>
            <p:ph type="pic" sz="quarter" idx="15"/>
          </p:nvPr>
        </p:nvSpPr>
        <p:spPr>
          <a:xfrm>
            <a:off x="17652579" y="5429781"/>
            <a:ext cx="4285729" cy="2678905"/>
          </a:xfrm>
          <a:prstGeom prst="rect">
            <a:avLst/>
          </a:prstGeom>
          <a:noFill/>
        </p:spPr>
        <p:txBody>
          <a:bodyPr vert="horz" anchor="t"/>
          <a:lstStyle>
            <a:lvl1pPr>
              <a:defRPr sz="2400">
                <a:solidFill>
                  <a:srgbClr val="FFFFFF"/>
                </a:solidFill>
              </a:defRPr>
            </a:lvl1pPr>
          </a:lstStyle>
          <a:p>
            <a:endParaRPr lang="en-US" dirty="0"/>
          </a:p>
        </p:txBody>
      </p:sp>
      <p:sp>
        <p:nvSpPr>
          <p:cNvPr id="9" name="Picture Placeholder 16"/>
          <p:cNvSpPr>
            <a:spLocks noGrp="1"/>
          </p:cNvSpPr>
          <p:nvPr>
            <p:ph type="pic" sz="quarter" idx="16"/>
          </p:nvPr>
        </p:nvSpPr>
        <p:spPr>
          <a:xfrm>
            <a:off x="12457660" y="3666119"/>
            <a:ext cx="5375883" cy="3218338"/>
          </a:xfrm>
          <a:prstGeom prst="rect">
            <a:avLst/>
          </a:prstGeom>
          <a:noFill/>
        </p:spPr>
        <p:txBody>
          <a:bodyPr vert="horz" anchor="t"/>
          <a:lstStyle>
            <a:lvl1pPr>
              <a:defRPr sz="2400">
                <a:solidFill>
                  <a:srgbClr val="FFFFFF"/>
                </a:solidFill>
              </a:defRPr>
            </a:lvl1pPr>
          </a:lstStyle>
          <a:p>
            <a:endParaRPr lang="en-US" dirty="0"/>
          </a:p>
        </p:txBody>
      </p:sp>
    </p:spTree>
    <p:extLst>
      <p:ext uri="{BB962C8B-B14F-4D97-AF65-F5344CB8AC3E}">
        <p14:creationId xmlns:p14="http://schemas.microsoft.com/office/powerpoint/2010/main" val="31628952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Phone Layout 2">
    <p:spTree>
      <p:nvGrpSpPr>
        <p:cNvPr id="1" name=""/>
        <p:cNvGrpSpPr/>
        <p:nvPr/>
      </p:nvGrpSpPr>
      <p:grpSpPr>
        <a:xfrm>
          <a:off x="0" y="0"/>
          <a:ext cx="0" cy="0"/>
          <a:chOff x="0" y="0"/>
          <a:chExt cx="0" cy="0"/>
        </a:xfrm>
      </p:grpSpPr>
      <p:sp>
        <p:nvSpPr>
          <p:cNvPr id="8" name="Picture Placeholder 16"/>
          <p:cNvSpPr>
            <a:spLocks noGrp="1"/>
          </p:cNvSpPr>
          <p:nvPr>
            <p:ph type="pic" sz="quarter" idx="15"/>
          </p:nvPr>
        </p:nvSpPr>
        <p:spPr>
          <a:xfrm>
            <a:off x="2957703" y="5028746"/>
            <a:ext cx="7514131" cy="4707525"/>
          </a:xfrm>
          <a:prstGeom prst="rect">
            <a:avLst/>
          </a:prstGeom>
          <a:noFill/>
        </p:spPr>
        <p:txBody>
          <a:bodyPr vert="horz" anchor="t"/>
          <a:lstStyle>
            <a:lvl1pPr>
              <a:defRPr sz="2400">
                <a:solidFill>
                  <a:srgbClr val="FFFFFF"/>
                </a:solidFill>
              </a:defRPr>
            </a:lvl1pPr>
          </a:lstStyle>
          <a:p>
            <a:endParaRPr lang="en-US" dirty="0"/>
          </a:p>
        </p:txBody>
      </p:sp>
    </p:spTree>
    <p:extLst>
      <p:ext uri="{BB962C8B-B14F-4D97-AF65-F5344CB8AC3E}">
        <p14:creationId xmlns:p14="http://schemas.microsoft.com/office/powerpoint/2010/main" val="29913401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Picture Placeholder 12"/>
          <p:cNvSpPr>
            <a:spLocks noGrp="1"/>
          </p:cNvSpPr>
          <p:nvPr>
            <p:ph type="pic" sz="quarter" idx="14"/>
          </p:nvPr>
        </p:nvSpPr>
        <p:spPr>
          <a:xfrm>
            <a:off x="0" y="0"/>
            <a:ext cx="12192000" cy="13716000"/>
          </a:xfrm>
          <a:prstGeom prst="rect">
            <a:avLst/>
          </a:prstGeom>
        </p:spPr>
        <p:txBody>
          <a:bodyPr>
            <a:normAutofit/>
          </a:bodyPr>
          <a:lstStyle>
            <a:lvl1pPr>
              <a:defRPr sz="2800"/>
            </a:lvl1pPr>
          </a:lstStyle>
          <a:p>
            <a:endParaRPr lang="en-US" dirty="0"/>
          </a:p>
        </p:txBody>
      </p:sp>
    </p:spTree>
    <p:extLst>
      <p:ext uri="{BB962C8B-B14F-4D97-AF65-F5344CB8AC3E}">
        <p14:creationId xmlns:p14="http://schemas.microsoft.com/office/powerpoint/2010/main" val="4467323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rakes Slides">
    <p:spTree>
      <p:nvGrpSpPr>
        <p:cNvPr id="1" name=""/>
        <p:cNvGrpSpPr/>
        <p:nvPr/>
      </p:nvGrpSpPr>
      <p:grpSpPr>
        <a:xfrm>
          <a:off x="0" y="0"/>
          <a:ext cx="0" cy="0"/>
          <a:chOff x="0" y="0"/>
          <a:chExt cx="0" cy="0"/>
        </a:xfrm>
      </p:grpSpPr>
      <p:sp>
        <p:nvSpPr>
          <p:cNvPr id="2" name="Rectangle 1"/>
          <p:cNvSpPr/>
          <p:nvPr userDrawn="1"/>
        </p:nvSpPr>
        <p:spPr>
          <a:xfrm>
            <a:off x="20968328" y="512435"/>
            <a:ext cx="3319794" cy="13145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19152468" y="12255471"/>
            <a:ext cx="3996970" cy="13145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1105264" y="12401492"/>
            <a:ext cx="5066434" cy="13145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8599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50"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7875733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746250" y="3534623"/>
            <a:ext cx="20881975" cy="5154495"/>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7895186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2303264" y="3868820"/>
            <a:ext cx="8458218" cy="7382478"/>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0292370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s">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0" y="0"/>
            <a:ext cx="12192000"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8216158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quad 1">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7004449" y="3579186"/>
            <a:ext cx="5027019" cy="3661748"/>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6" name="Picture Placeholder 13"/>
          <p:cNvSpPr>
            <a:spLocks noGrp="1"/>
          </p:cNvSpPr>
          <p:nvPr>
            <p:ph type="pic" sz="quarter" idx="14"/>
          </p:nvPr>
        </p:nvSpPr>
        <p:spPr>
          <a:xfrm>
            <a:off x="17721371" y="3579186"/>
            <a:ext cx="5027019" cy="3661748"/>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7" name="Picture Placeholder 13"/>
          <p:cNvSpPr>
            <a:spLocks noGrp="1"/>
          </p:cNvSpPr>
          <p:nvPr>
            <p:ph type="pic" sz="quarter" idx="15"/>
          </p:nvPr>
        </p:nvSpPr>
        <p:spPr>
          <a:xfrm>
            <a:off x="1657130" y="3579186"/>
            <a:ext cx="5027019" cy="3661748"/>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8" name="Picture Placeholder 13"/>
          <p:cNvSpPr>
            <a:spLocks noGrp="1"/>
          </p:cNvSpPr>
          <p:nvPr>
            <p:ph type="pic" sz="quarter" idx="16"/>
          </p:nvPr>
        </p:nvSpPr>
        <p:spPr>
          <a:xfrm>
            <a:off x="12351769" y="3579186"/>
            <a:ext cx="5027019" cy="3661748"/>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8001115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am Squad 1">
    <p:spTree>
      <p:nvGrpSpPr>
        <p:cNvPr id="1" name=""/>
        <p:cNvGrpSpPr/>
        <p:nvPr/>
      </p:nvGrpSpPr>
      <p:grpSpPr>
        <a:xfrm>
          <a:off x="0" y="0"/>
          <a:ext cx="0" cy="0"/>
          <a:chOff x="0" y="0"/>
          <a:chExt cx="0" cy="0"/>
        </a:xfrm>
      </p:grpSpPr>
      <p:sp>
        <p:nvSpPr>
          <p:cNvPr id="49" name="Picture Placeholder 13"/>
          <p:cNvSpPr>
            <a:spLocks noGrp="1" noChangeAspect="1"/>
          </p:cNvSpPr>
          <p:nvPr>
            <p:ph type="pic" sz="quarter" idx="20" hasCustomPrompt="1"/>
          </p:nvPr>
        </p:nvSpPr>
        <p:spPr>
          <a:xfrm>
            <a:off x="7637280" y="3542279"/>
            <a:ext cx="3790191" cy="3787775"/>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50" name="Picture Placeholder 13"/>
          <p:cNvSpPr>
            <a:spLocks noGrp="1" noChangeAspect="1"/>
          </p:cNvSpPr>
          <p:nvPr>
            <p:ph type="pic" sz="quarter" idx="21" hasCustomPrompt="1"/>
          </p:nvPr>
        </p:nvSpPr>
        <p:spPr>
          <a:xfrm>
            <a:off x="12951204" y="3542279"/>
            <a:ext cx="3790191" cy="3787775"/>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51" name="Picture Placeholder 13"/>
          <p:cNvSpPr>
            <a:spLocks noGrp="1" noChangeAspect="1"/>
          </p:cNvSpPr>
          <p:nvPr>
            <p:ph type="pic" sz="quarter" idx="22" hasCustomPrompt="1"/>
          </p:nvPr>
        </p:nvSpPr>
        <p:spPr>
          <a:xfrm>
            <a:off x="18266103" y="3542279"/>
            <a:ext cx="3790191" cy="3787775"/>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52" name="Picture Placeholder 13"/>
          <p:cNvSpPr>
            <a:spLocks noGrp="1" noChangeAspect="1"/>
          </p:cNvSpPr>
          <p:nvPr>
            <p:ph type="pic" sz="quarter" idx="23" hasCustomPrompt="1"/>
          </p:nvPr>
        </p:nvSpPr>
        <p:spPr>
          <a:xfrm>
            <a:off x="2268885" y="3542279"/>
            <a:ext cx="3790191" cy="3787775"/>
          </a:xfrm>
          <a:prstGeom prst="ellipse">
            <a:avLst/>
          </a:prstGeom>
        </p:spPr>
        <p:txBody>
          <a:bodyPr>
            <a:noAutofit/>
          </a:bodyPr>
          <a:lstStyle>
            <a:lvl1pPr marL="0" indent="0">
              <a:lnSpc>
                <a:spcPct val="130000"/>
              </a:lnSpc>
              <a:buNone/>
              <a:defRPr sz="2400" baseline="0"/>
            </a:lvl1pPr>
          </a:lstStyle>
          <a:p>
            <a:r>
              <a:rPr lang="en-US" dirty="0"/>
              <a:t>Drag  Your Picture Here</a:t>
            </a:r>
          </a:p>
        </p:txBody>
      </p:sp>
    </p:spTree>
    <p:extLst>
      <p:ext uri="{BB962C8B-B14F-4D97-AF65-F5344CB8AC3E}">
        <p14:creationId xmlns:p14="http://schemas.microsoft.com/office/powerpoint/2010/main" val="40293843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f Layout 1">
    <p:spTree>
      <p:nvGrpSpPr>
        <p:cNvPr id="1" name=""/>
        <p:cNvGrpSpPr/>
        <p:nvPr/>
      </p:nvGrpSpPr>
      <p:grpSpPr>
        <a:xfrm>
          <a:off x="0" y="0"/>
          <a:ext cx="0" cy="0"/>
          <a:chOff x="0" y="0"/>
          <a:chExt cx="0" cy="0"/>
        </a:xfrm>
      </p:grpSpPr>
      <p:sp>
        <p:nvSpPr>
          <p:cNvPr id="10" name="Picture Placeholder 13"/>
          <p:cNvSpPr>
            <a:spLocks noGrp="1"/>
          </p:cNvSpPr>
          <p:nvPr>
            <p:ph type="pic" sz="quarter" idx="30"/>
          </p:nvPr>
        </p:nvSpPr>
        <p:spPr>
          <a:xfrm>
            <a:off x="20885454"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1" name="Picture Placeholder 13"/>
          <p:cNvSpPr>
            <a:spLocks noGrp="1"/>
          </p:cNvSpPr>
          <p:nvPr>
            <p:ph type="pic" sz="quarter" idx="31"/>
          </p:nvPr>
        </p:nvSpPr>
        <p:spPr>
          <a:xfrm>
            <a:off x="17404545"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2" name="Picture Placeholder 13"/>
          <p:cNvSpPr>
            <a:spLocks noGrp="1"/>
          </p:cNvSpPr>
          <p:nvPr>
            <p:ph type="pic" sz="quarter" idx="32"/>
          </p:nvPr>
        </p:nvSpPr>
        <p:spPr>
          <a:xfrm>
            <a:off x="13923636"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3" name="Picture Placeholder 13"/>
          <p:cNvSpPr>
            <a:spLocks noGrp="1"/>
          </p:cNvSpPr>
          <p:nvPr>
            <p:ph type="pic" sz="quarter" idx="33"/>
          </p:nvPr>
        </p:nvSpPr>
        <p:spPr>
          <a:xfrm>
            <a:off x="10442727"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4" name="Picture Placeholder 13"/>
          <p:cNvSpPr>
            <a:spLocks noGrp="1"/>
          </p:cNvSpPr>
          <p:nvPr>
            <p:ph type="pic" sz="quarter" idx="34"/>
          </p:nvPr>
        </p:nvSpPr>
        <p:spPr>
          <a:xfrm>
            <a:off x="6961818"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5" name="Picture Placeholder 13"/>
          <p:cNvSpPr>
            <a:spLocks noGrp="1"/>
          </p:cNvSpPr>
          <p:nvPr>
            <p:ph type="pic" sz="quarter" idx="35"/>
          </p:nvPr>
        </p:nvSpPr>
        <p:spPr>
          <a:xfrm>
            <a:off x="3480909"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6" name="Picture Placeholder 13"/>
          <p:cNvSpPr>
            <a:spLocks noGrp="1"/>
          </p:cNvSpPr>
          <p:nvPr>
            <p:ph type="pic" sz="quarter" idx="36"/>
          </p:nvPr>
        </p:nvSpPr>
        <p:spPr>
          <a:xfrm>
            <a:off x="0"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7" name="Picture Placeholder 13"/>
          <p:cNvSpPr>
            <a:spLocks noGrp="1"/>
          </p:cNvSpPr>
          <p:nvPr>
            <p:ph type="pic" sz="quarter" idx="37"/>
          </p:nvPr>
        </p:nvSpPr>
        <p:spPr>
          <a:xfrm>
            <a:off x="20885454"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8" name="Picture Placeholder 13"/>
          <p:cNvSpPr>
            <a:spLocks noGrp="1"/>
          </p:cNvSpPr>
          <p:nvPr>
            <p:ph type="pic" sz="quarter" idx="38"/>
          </p:nvPr>
        </p:nvSpPr>
        <p:spPr>
          <a:xfrm>
            <a:off x="17404545"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9" name="Picture Placeholder 13"/>
          <p:cNvSpPr>
            <a:spLocks noGrp="1"/>
          </p:cNvSpPr>
          <p:nvPr>
            <p:ph type="pic" sz="quarter" idx="39"/>
          </p:nvPr>
        </p:nvSpPr>
        <p:spPr>
          <a:xfrm>
            <a:off x="13923636"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0" name="Picture Placeholder 13"/>
          <p:cNvSpPr>
            <a:spLocks noGrp="1"/>
          </p:cNvSpPr>
          <p:nvPr>
            <p:ph type="pic" sz="quarter" idx="40"/>
          </p:nvPr>
        </p:nvSpPr>
        <p:spPr>
          <a:xfrm>
            <a:off x="10442727"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1" name="Picture Placeholder 13"/>
          <p:cNvSpPr>
            <a:spLocks noGrp="1"/>
          </p:cNvSpPr>
          <p:nvPr>
            <p:ph type="pic" sz="quarter" idx="41"/>
          </p:nvPr>
        </p:nvSpPr>
        <p:spPr>
          <a:xfrm>
            <a:off x="6961818"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2" name="Picture Placeholder 13"/>
          <p:cNvSpPr>
            <a:spLocks noGrp="1"/>
          </p:cNvSpPr>
          <p:nvPr>
            <p:ph type="pic" sz="quarter" idx="42"/>
          </p:nvPr>
        </p:nvSpPr>
        <p:spPr>
          <a:xfrm>
            <a:off x="3480909"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3" name="Picture Placeholder 13"/>
          <p:cNvSpPr>
            <a:spLocks noGrp="1"/>
          </p:cNvSpPr>
          <p:nvPr>
            <p:ph type="pic" sz="quarter" idx="43"/>
          </p:nvPr>
        </p:nvSpPr>
        <p:spPr>
          <a:xfrm>
            <a:off x="0"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011289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Lato Regular"/>
                <a:cs typeface="Lato Regular"/>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Lato Regular"/>
                <a:cs typeface="Lato Regular"/>
              </a:defRPr>
            </a:lvl1pPr>
          </a:lstStyle>
          <a:p>
            <a:endParaRPr lang="en-US" dirty="0"/>
          </a:p>
        </p:txBody>
      </p:sp>
      <p:sp>
        <p:nvSpPr>
          <p:cNvPr id="15" name="TextBox 14"/>
          <p:cNvSpPr txBox="1"/>
          <p:nvPr userDrawn="1"/>
        </p:nvSpPr>
        <p:spPr>
          <a:xfrm>
            <a:off x="21783839" y="12779549"/>
            <a:ext cx="861380" cy="553961"/>
          </a:xfrm>
          <a:prstGeom prst="rect">
            <a:avLst/>
          </a:prstGeom>
          <a:noFill/>
        </p:spPr>
        <p:txBody>
          <a:bodyPr wrap="none" lIns="182843" tIns="91422" rIns="182843" bIns="91422" rtlCol="0">
            <a:spAutoFit/>
          </a:bodyPr>
          <a:lstStyle/>
          <a:p>
            <a:pPr algn="ctr"/>
            <a:fld id="{260E2A6B-A809-4840-BF14-8648BC0BDF87}" type="slidenum">
              <a:rPr lang="id-ID" sz="2400" b="0" smtClean="0">
                <a:solidFill>
                  <a:srgbClr val="F56507"/>
                </a:solidFill>
                <a:latin typeface="Lato Regular"/>
                <a:cs typeface="Lato Regular"/>
              </a:rPr>
              <a:pPr algn="ctr"/>
              <a:t>‹#›</a:t>
            </a:fld>
            <a:r>
              <a:rPr lang="id-ID" sz="2400" b="0" dirty="0">
                <a:solidFill>
                  <a:schemeClr val="tx1"/>
                </a:solidFill>
                <a:latin typeface="Lato Regular"/>
                <a:cs typeface="Lato Regular"/>
              </a:rPr>
              <a:t>  </a:t>
            </a:r>
          </a:p>
        </p:txBody>
      </p:sp>
      <p:sp>
        <p:nvSpPr>
          <p:cNvPr id="21" name="Rectangle 1"/>
          <p:cNvSpPr>
            <a:spLocks/>
          </p:cNvSpPr>
          <p:nvPr userDrawn="1"/>
        </p:nvSpPr>
        <p:spPr bwMode="auto">
          <a:xfrm>
            <a:off x="21134253" y="12870594"/>
            <a:ext cx="7511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r"/>
            <a:r>
              <a:rPr lang="en-US" sz="2400" b="1">
                <a:solidFill>
                  <a:schemeClr val="tx1"/>
                </a:solidFill>
                <a:latin typeface="Lato Regular"/>
                <a:ea typeface="ＭＳ Ｐゴシック" charset="0"/>
                <a:cs typeface="Lato Regular"/>
                <a:sym typeface="Bebas Neue" charset="0"/>
              </a:rPr>
              <a:t>Page:</a:t>
            </a:r>
          </a:p>
        </p:txBody>
      </p:sp>
      <p:sp>
        <p:nvSpPr>
          <p:cNvPr id="13" name="TextBox 12"/>
          <p:cNvSpPr txBox="1"/>
          <p:nvPr userDrawn="1"/>
        </p:nvSpPr>
        <p:spPr>
          <a:xfrm>
            <a:off x="1657130" y="12834421"/>
            <a:ext cx="2303259" cy="461665"/>
          </a:xfrm>
          <a:prstGeom prst="rect">
            <a:avLst/>
          </a:prstGeom>
          <a:noFill/>
        </p:spPr>
        <p:txBody>
          <a:bodyPr wrap="none" rtlCol="0">
            <a:spAutoFit/>
          </a:bodyPr>
          <a:lstStyle/>
          <a:p>
            <a:pPr algn="l"/>
            <a:r>
              <a:rPr lang="id-ID" sz="2400" b="1" dirty="0">
                <a:solidFill>
                  <a:schemeClr val="tx1"/>
                </a:solidFill>
                <a:latin typeface="Lato Regular"/>
                <a:cs typeface="Lato Regular"/>
              </a:rPr>
              <a:t>DIM</a:t>
            </a:r>
            <a:r>
              <a:rPr lang="id-ID" sz="2400" b="1" baseline="0" dirty="0">
                <a:solidFill>
                  <a:schemeClr val="tx1"/>
                </a:solidFill>
                <a:latin typeface="Lato Regular"/>
                <a:cs typeface="Lato Regular"/>
              </a:rPr>
              <a:t> | </a:t>
            </a:r>
            <a:r>
              <a:rPr lang="id-ID" sz="2400" b="0" dirty="0" err="1">
                <a:solidFill>
                  <a:srgbClr val="F56507"/>
                </a:solidFill>
                <a:latin typeface="Calibri Light"/>
                <a:cs typeface="Calibri Light"/>
              </a:rPr>
              <a:t>Pitch</a:t>
            </a:r>
            <a:r>
              <a:rPr lang="id-ID" sz="2400" b="0" dirty="0">
                <a:solidFill>
                  <a:srgbClr val="F56507"/>
                </a:solidFill>
                <a:latin typeface="Calibri Light"/>
                <a:cs typeface="Calibri Light"/>
              </a:rPr>
              <a:t> </a:t>
            </a:r>
            <a:r>
              <a:rPr lang="id-ID" sz="2400" b="0" dirty="0" err="1">
                <a:solidFill>
                  <a:srgbClr val="F56507"/>
                </a:solidFill>
                <a:latin typeface="Calibri Light"/>
                <a:cs typeface="Calibri Light"/>
              </a:rPr>
              <a:t>Deck</a:t>
            </a:r>
            <a:endParaRPr lang="id-ID" sz="2400" b="0" dirty="0">
              <a:solidFill>
                <a:srgbClr val="F56507"/>
              </a:solidFill>
              <a:latin typeface="Calibri Light"/>
              <a:cs typeface="Calibri Light"/>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864" r:id="rId2"/>
    <p:sldLayoutId id="2147483875" r:id="rId3"/>
    <p:sldLayoutId id="2147483872" r:id="rId4"/>
    <p:sldLayoutId id="2147483873" r:id="rId5"/>
    <p:sldLayoutId id="2147483874" r:id="rId6"/>
    <p:sldLayoutId id="2147483866" r:id="rId7"/>
    <p:sldLayoutId id="2147483867" r:id="rId8"/>
    <p:sldLayoutId id="2147483869" r:id="rId9"/>
    <p:sldLayoutId id="2147483870" r:id="rId10"/>
    <p:sldLayoutId id="2147483871" r:id="rId11"/>
    <p:sldLayoutId id="2147483850" r:id="rId12"/>
    <p:sldLayoutId id="2147483841" r:id="rId13"/>
    <p:sldLayoutId id="2147483843" r:id="rId14"/>
    <p:sldLayoutId id="2147483857" r:id="rId15"/>
    <p:sldLayoutId id="2147483856" r:id="rId16"/>
    <p:sldLayoutId id="2147483861" r:id="rId17"/>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Regular"/>
          <a:ea typeface="+mj-ea"/>
          <a:cs typeface="Lato Regular"/>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Regular"/>
          <a:ea typeface="+mn-ea"/>
          <a:cs typeface="La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Regular"/>
          <a:ea typeface="+mn-ea"/>
          <a:cs typeface="La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Regular"/>
          <a:ea typeface="+mn-ea"/>
          <a:cs typeface="La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Regular"/>
          <a:ea typeface="+mn-ea"/>
          <a:cs typeface="La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Regular"/>
          <a:ea typeface="+mn-ea"/>
          <a:cs typeface="La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43008" y="4075001"/>
            <a:ext cx="10478336" cy="5652523"/>
            <a:chOff x="1723969" y="3941321"/>
            <a:chExt cx="10478336" cy="5652523"/>
          </a:xfrm>
        </p:grpSpPr>
        <p:sp>
          <p:nvSpPr>
            <p:cNvPr id="93" name="Parallelogram 92"/>
            <p:cNvSpPr/>
            <p:nvPr/>
          </p:nvSpPr>
          <p:spPr>
            <a:xfrm>
              <a:off x="1723969" y="3941321"/>
              <a:ext cx="10456056" cy="127132"/>
            </a:xfrm>
            <a:prstGeom prst="parallelogram">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latin typeface="Lato Light"/>
              </a:endParaRPr>
            </a:p>
          </p:txBody>
        </p:sp>
        <p:sp>
          <p:nvSpPr>
            <p:cNvPr id="94" name="Parallelogram 93"/>
            <p:cNvSpPr/>
            <p:nvPr/>
          </p:nvSpPr>
          <p:spPr>
            <a:xfrm>
              <a:off x="1746249" y="9466712"/>
              <a:ext cx="10456056" cy="127132"/>
            </a:xfrm>
            <a:prstGeom prst="parallelogram">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latin typeface="Lato Light"/>
              </a:endParaRPr>
            </a:p>
          </p:txBody>
        </p:sp>
      </p:grpSp>
      <p:pic>
        <p:nvPicPr>
          <p:cNvPr id="3" name="Picture 2">
            <a:extLst>
              <a:ext uri="{FF2B5EF4-FFF2-40B4-BE49-F238E27FC236}">
                <a16:creationId xmlns:a16="http://schemas.microsoft.com/office/drawing/2014/main" id="{6658125C-DF13-DD46-942C-59AEF1F0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625" y="4506933"/>
            <a:ext cx="9499901" cy="4806950"/>
          </a:xfrm>
          <a:prstGeom prst="rect">
            <a:avLst/>
          </a:prstGeom>
        </p:spPr>
      </p:pic>
    </p:spTree>
    <p:extLst>
      <p:ext uri="{BB962C8B-B14F-4D97-AF65-F5344CB8AC3E}">
        <p14:creationId xmlns:p14="http://schemas.microsoft.com/office/powerpoint/2010/main" val="5445099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a:spLocks/>
          </p:cNvSpPr>
          <p:nvPr/>
        </p:nvSpPr>
        <p:spPr bwMode="auto">
          <a:xfrm>
            <a:off x="9443946" y="572895"/>
            <a:ext cx="549618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dirty="0">
                <a:latin typeface="Lato Regular"/>
                <a:ea typeface="ＭＳ Ｐゴシック" charset="0"/>
                <a:cs typeface="Lato Regular"/>
                <a:sym typeface="Bebas Neue" charset="0"/>
              </a:rPr>
              <a:t>COMPETITION</a:t>
            </a:r>
          </a:p>
        </p:txBody>
      </p:sp>
      <p:sp>
        <p:nvSpPr>
          <p:cNvPr id="28" name="Freeform 27"/>
          <p:cNvSpPr/>
          <p:nvPr/>
        </p:nvSpPr>
        <p:spPr>
          <a:xfrm>
            <a:off x="7548324" y="2957984"/>
            <a:ext cx="5179189" cy="1564209"/>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rgbClr val="F56507"/>
          </a:solidFill>
          <a:ln w="57150" cmpd="sng">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lvl="0" algn="ctr" defTabSz="1022350">
              <a:lnSpc>
                <a:spcPct val="90000"/>
              </a:lnSpc>
              <a:spcBef>
                <a:spcPct val="0"/>
              </a:spcBef>
              <a:spcAft>
                <a:spcPct val="35000"/>
              </a:spcAft>
            </a:pPr>
            <a:r>
              <a:rPr lang="en-US" sz="2700" dirty="0">
                <a:latin typeface="Lato Regular"/>
                <a:cs typeface="Lato Regular"/>
              </a:rPr>
              <a:t>Collaborative</a:t>
            </a:r>
            <a:endParaRPr lang="en-US" sz="2700" kern="1200" dirty="0">
              <a:latin typeface="Lato Regular"/>
              <a:cs typeface="Lato Regular"/>
            </a:endParaRPr>
          </a:p>
        </p:txBody>
      </p:sp>
      <p:sp>
        <p:nvSpPr>
          <p:cNvPr id="29" name="Freeform 28"/>
          <p:cNvSpPr/>
          <p:nvPr/>
        </p:nvSpPr>
        <p:spPr>
          <a:xfrm>
            <a:off x="12188825" y="2948603"/>
            <a:ext cx="5179189" cy="1564209"/>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tx1"/>
          </a:solidFill>
          <a:ln w="57150" cmpd="sng">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lvl="0" algn="ctr" defTabSz="1022350">
              <a:lnSpc>
                <a:spcPct val="90000"/>
              </a:lnSpc>
              <a:spcBef>
                <a:spcPct val="0"/>
              </a:spcBef>
              <a:spcAft>
                <a:spcPct val="35000"/>
              </a:spcAft>
            </a:pPr>
            <a:r>
              <a:rPr lang="en-US" sz="2700" dirty="0">
                <a:latin typeface="Lato Regular"/>
                <a:cs typeface="Lato Regular"/>
              </a:rPr>
              <a:t>Financial forecasting</a:t>
            </a:r>
            <a:endParaRPr lang="en-US" sz="2700" kern="1200" dirty="0">
              <a:latin typeface="Lato Regular"/>
              <a:cs typeface="Lato Regular"/>
            </a:endParaRPr>
          </a:p>
        </p:txBody>
      </p:sp>
      <p:sp>
        <p:nvSpPr>
          <p:cNvPr id="30" name="Freeform 29"/>
          <p:cNvSpPr/>
          <p:nvPr/>
        </p:nvSpPr>
        <p:spPr>
          <a:xfrm>
            <a:off x="16837916" y="2948604"/>
            <a:ext cx="5179189" cy="1564209"/>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tx1">
              <a:lumMod val="60000"/>
              <a:lumOff val="40000"/>
            </a:schemeClr>
          </a:solidFill>
          <a:ln w="57150" cmpd="sng">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lvl="0" algn="ctr" defTabSz="1022350">
              <a:lnSpc>
                <a:spcPct val="90000"/>
              </a:lnSpc>
              <a:spcBef>
                <a:spcPct val="0"/>
              </a:spcBef>
              <a:spcAft>
                <a:spcPct val="35000"/>
              </a:spcAft>
            </a:pPr>
            <a:r>
              <a:rPr lang="en-US" sz="2700" kern="1200" dirty="0">
                <a:latin typeface="Lato Regular"/>
                <a:cs typeface="Lato Regular"/>
              </a:rPr>
              <a:t>ML powered insights</a:t>
            </a:r>
          </a:p>
        </p:txBody>
      </p:sp>
      <p:sp>
        <p:nvSpPr>
          <p:cNvPr id="17" name="AutoShape 25">
            <a:extLst>
              <a:ext uri="{FF2B5EF4-FFF2-40B4-BE49-F238E27FC236}">
                <a16:creationId xmlns:a16="http://schemas.microsoft.com/office/drawing/2014/main" id="{5F8FB216-4C02-2248-BDF8-D2AC5F2D7F32}"/>
              </a:ext>
            </a:extLst>
          </p:cNvPr>
          <p:cNvSpPr>
            <a:spLocks/>
          </p:cNvSpPr>
          <p:nvPr/>
        </p:nvSpPr>
        <p:spPr bwMode="auto">
          <a:xfrm>
            <a:off x="7550102" y="4642410"/>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18" name="AutoShape 25">
            <a:extLst>
              <a:ext uri="{FF2B5EF4-FFF2-40B4-BE49-F238E27FC236}">
                <a16:creationId xmlns:a16="http://schemas.microsoft.com/office/drawing/2014/main" id="{4555EC4F-49D9-FF49-AB3D-D99CA5DE2A9A}"/>
              </a:ext>
            </a:extLst>
          </p:cNvPr>
          <p:cNvSpPr>
            <a:spLocks/>
          </p:cNvSpPr>
          <p:nvPr/>
        </p:nvSpPr>
        <p:spPr bwMode="auto">
          <a:xfrm>
            <a:off x="12188825" y="4642410"/>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19" name="AutoShape 25">
            <a:extLst>
              <a:ext uri="{FF2B5EF4-FFF2-40B4-BE49-F238E27FC236}">
                <a16:creationId xmlns:a16="http://schemas.microsoft.com/office/drawing/2014/main" id="{A2906E8B-AA6D-F344-A6D8-29FF0E779195}"/>
              </a:ext>
            </a:extLst>
          </p:cNvPr>
          <p:cNvSpPr>
            <a:spLocks/>
          </p:cNvSpPr>
          <p:nvPr/>
        </p:nvSpPr>
        <p:spPr bwMode="auto">
          <a:xfrm>
            <a:off x="16837916" y="4642410"/>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20" name="AutoShape 25">
            <a:extLst>
              <a:ext uri="{FF2B5EF4-FFF2-40B4-BE49-F238E27FC236}">
                <a16:creationId xmlns:a16="http://schemas.microsoft.com/office/drawing/2014/main" id="{098FBF44-9E98-1B48-9D34-2F4926A080C1}"/>
              </a:ext>
            </a:extLst>
          </p:cNvPr>
          <p:cNvSpPr>
            <a:spLocks/>
          </p:cNvSpPr>
          <p:nvPr/>
        </p:nvSpPr>
        <p:spPr bwMode="auto">
          <a:xfrm>
            <a:off x="2911379" y="4642410"/>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21" name="AutoShape 25">
            <a:extLst>
              <a:ext uri="{FF2B5EF4-FFF2-40B4-BE49-F238E27FC236}">
                <a16:creationId xmlns:a16="http://schemas.microsoft.com/office/drawing/2014/main" id="{D0E8BAE5-A230-D346-AE09-4B306961732F}"/>
              </a:ext>
            </a:extLst>
          </p:cNvPr>
          <p:cNvSpPr>
            <a:spLocks/>
          </p:cNvSpPr>
          <p:nvPr/>
        </p:nvSpPr>
        <p:spPr bwMode="auto">
          <a:xfrm>
            <a:off x="7550102" y="6162669"/>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22" name="AutoShape 25">
            <a:extLst>
              <a:ext uri="{FF2B5EF4-FFF2-40B4-BE49-F238E27FC236}">
                <a16:creationId xmlns:a16="http://schemas.microsoft.com/office/drawing/2014/main" id="{23B3E91C-D1F1-644C-9639-93DA24A221F2}"/>
              </a:ext>
            </a:extLst>
          </p:cNvPr>
          <p:cNvSpPr>
            <a:spLocks/>
          </p:cNvSpPr>
          <p:nvPr/>
        </p:nvSpPr>
        <p:spPr bwMode="auto">
          <a:xfrm>
            <a:off x="12188825" y="6162669"/>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23" name="AutoShape 25">
            <a:extLst>
              <a:ext uri="{FF2B5EF4-FFF2-40B4-BE49-F238E27FC236}">
                <a16:creationId xmlns:a16="http://schemas.microsoft.com/office/drawing/2014/main" id="{DA1698AA-5FB8-A048-8F83-CB430865BCF0}"/>
              </a:ext>
            </a:extLst>
          </p:cNvPr>
          <p:cNvSpPr>
            <a:spLocks/>
          </p:cNvSpPr>
          <p:nvPr/>
        </p:nvSpPr>
        <p:spPr bwMode="auto">
          <a:xfrm>
            <a:off x="16837916" y="6162669"/>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24" name="AutoShape 25">
            <a:extLst>
              <a:ext uri="{FF2B5EF4-FFF2-40B4-BE49-F238E27FC236}">
                <a16:creationId xmlns:a16="http://schemas.microsoft.com/office/drawing/2014/main" id="{830DC4F9-F5E8-3D44-8A8B-207CFC68BFF2}"/>
              </a:ext>
            </a:extLst>
          </p:cNvPr>
          <p:cNvSpPr>
            <a:spLocks/>
          </p:cNvSpPr>
          <p:nvPr/>
        </p:nvSpPr>
        <p:spPr bwMode="auto">
          <a:xfrm>
            <a:off x="2911379" y="6162669"/>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25" name="AutoShape 25">
            <a:extLst>
              <a:ext uri="{FF2B5EF4-FFF2-40B4-BE49-F238E27FC236}">
                <a16:creationId xmlns:a16="http://schemas.microsoft.com/office/drawing/2014/main" id="{A6527275-331D-444C-9B9A-B475C7A1AE9D}"/>
              </a:ext>
            </a:extLst>
          </p:cNvPr>
          <p:cNvSpPr>
            <a:spLocks/>
          </p:cNvSpPr>
          <p:nvPr/>
        </p:nvSpPr>
        <p:spPr bwMode="auto">
          <a:xfrm>
            <a:off x="7550102" y="7682928"/>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26" name="AutoShape 25">
            <a:extLst>
              <a:ext uri="{FF2B5EF4-FFF2-40B4-BE49-F238E27FC236}">
                <a16:creationId xmlns:a16="http://schemas.microsoft.com/office/drawing/2014/main" id="{E9E159F4-540D-684E-84C2-2409604D0106}"/>
              </a:ext>
            </a:extLst>
          </p:cNvPr>
          <p:cNvSpPr>
            <a:spLocks/>
          </p:cNvSpPr>
          <p:nvPr/>
        </p:nvSpPr>
        <p:spPr bwMode="auto">
          <a:xfrm>
            <a:off x="12188825" y="7682928"/>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27" name="AutoShape 25">
            <a:extLst>
              <a:ext uri="{FF2B5EF4-FFF2-40B4-BE49-F238E27FC236}">
                <a16:creationId xmlns:a16="http://schemas.microsoft.com/office/drawing/2014/main" id="{DF542324-1A03-E940-9E55-996B3D2BBE0B}"/>
              </a:ext>
            </a:extLst>
          </p:cNvPr>
          <p:cNvSpPr>
            <a:spLocks/>
          </p:cNvSpPr>
          <p:nvPr/>
        </p:nvSpPr>
        <p:spPr bwMode="auto">
          <a:xfrm>
            <a:off x="16837916" y="7682928"/>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34" name="AutoShape 25">
            <a:extLst>
              <a:ext uri="{FF2B5EF4-FFF2-40B4-BE49-F238E27FC236}">
                <a16:creationId xmlns:a16="http://schemas.microsoft.com/office/drawing/2014/main" id="{D10A642B-C197-9C4C-ABF8-F41F20C3121B}"/>
              </a:ext>
            </a:extLst>
          </p:cNvPr>
          <p:cNvSpPr>
            <a:spLocks/>
          </p:cNvSpPr>
          <p:nvPr/>
        </p:nvSpPr>
        <p:spPr bwMode="auto">
          <a:xfrm>
            <a:off x="2911379" y="7682928"/>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39" name="AutoShape 25">
            <a:extLst>
              <a:ext uri="{FF2B5EF4-FFF2-40B4-BE49-F238E27FC236}">
                <a16:creationId xmlns:a16="http://schemas.microsoft.com/office/drawing/2014/main" id="{E0D85C44-4948-F04E-B8C5-8CD2E4B5042A}"/>
              </a:ext>
            </a:extLst>
          </p:cNvPr>
          <p:cNvSpPr>
            <a:spLocks/>
          </p:cNvSpPr>
          <p:nvPr/>
        </p:nvSpPr>
        <p:spPr bwMode="auto">
          <a:xfrm>
            <a:off x="7550102" y="9203187"/>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40" name="AutoShape 25">
            <a:extLst>
              <a:ext uri="{FF2B5EF4-FFF2-40B4-BE49-F238E27FC236}">
                <a16:creationId xmlns:a16="http://schemas.microsoft.com/office/drawing/2014/main" id="{119CF5FF-B5B2-054B-979C-DAF6D297BC9B}"/>
              </a:ext>
            </a:extLst>
          </p:cNvPr>
          <p:cNvSpPr>
            <a:spLocks/>
          </p:cNvSpPr>
          <p:nvPr/>
        </p:nvSpPr>
        <p:spPr bwMode="auto">
          <a:xfrm>
            <a:off x="12188825" y="9203187"/>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dirty="0">
              <a:solidFill>
                <a:srgbClr val="FFFFFF"/>
              </a:solidFill>
              <a:cs typeface="Lato" charset="0"/>
            </a:endParaRPr>
          </a:p>
        </p:txBody>
      </p:sp>
      <p:sp>
        <p:nvSpPr>
          <p:cNvPr id="44" name="AutoShape 25">
            <a:extLst>
              <a:ext uri="{FF2B5EF4-FFF2-40B4-BE49-F238E27FC236}">
                <a16:creationId xmlns:a16="http://schemas.microsoft.com/office/drawing/2014/main" id="{D3238A54-EFD6-BF4E-BCD9-930613E20B39}"/>
              </a:ext>
            </a:extLst>
          </p:cNvPr>
          <p:cNvSpPr>
            <a:spLocks/>
          </p:cNvSpPr>
          <p:nvPr/>
        </p:nvSpPr>
        <p:spPr bwMode="auto">
          <a:xfrm>
            <a:off x="16837916" y="9203187"/>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45" name="AutoShape 25">
            <a:extLst>
              <a:ext uri="{FF2B5EF4-FFF2-40B4-BE49-F238E27FC236}">
                <a16:creationId xmlns:a16="http://schemas.microsoft.com/office/drawing/2014/main" id="{22A075EC-6755-AA4B-8671-D8C56759FDE5}"/>
              </a:ext>
            </a:extLst>
          </p:cNvPr>
          <p:cNvSpPr>
            <a:spLocks/>
          </p:cNvSpPr>
          <p:nvPr/>
        </p:nvSpPr>
        <p:spPr bwMode="auto">
          <a:xfrm>
            <a:off x="2911379" y="9203187"/>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46" name="AutoShape 25">
            <a:extLst>
              <a:ext uri="{FF2B5EF4-FFF2-40B4-BE49-F238E27FC236}">
                <a16:creationId xmlns:a16="http://schemas.microsoft.com/office/drawing/2014/main" id="{31F64A13-0957-DD45-B353-910FC1AC44C5}"/>
              </a:ext>
            </a:extLst>
          </p:cNvPr>
          <p:cNvSpPr>
            <a:spLocks/>
          </p:cNvSpPr>
          <p:nvPr/>
        </p:nvSpPr>
        <p:spPr bwMode="auto">
          <a:xfrm>
            <a:off x="7550102" y="10723446"/>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47" name="AutoShape 25">
            <a:extLst>
              <a:ext uri="{FF2B5EF4-FFF2-40B4-BE49-F238E27FC236}">
                <a16:creationId xmlns:a16="http://schemas.microsoft.com/office/drawing/2014/main" id="{1E89199D-EA08-1648-843A-7687CF2E21A5}"/>
              </a:ext>
            </a:extLst>
          </p:cNvPr>
          <p:cNvSpPr>
            <a:spLocks/>
          </p:cNvSpPr>
          <p:nvPr/>
        </p:nvSpPr>
        <p:spPr bwMode="auto">
          <a:xfrm>
            <a:off x="12188825" y="10723446"/>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48" name="AutoShape 25">
            <a:extLst>
              <a:ext uri="{FF2B5EF4-FFF2-40B4-BE49-F238E27FC236}">
                <a16:creationId xmlns:a16="http://schemas.microsoft.com/office/drawing/2014/main" id="{70881377-B87F-134F-B3EB-1516D83C8776}"/>
              </a:ext>
            </a:extLst>
          </p:cNvPr>
          <p:cNvSpPr>
            <a:spLocks/>
          </p:cNvSpPr>
          <p:nvPr/>
        </p:nvSpPr>
        <p:spPr bwMode="auto">
          <a:xfrm>
            <a:off x="16837916" y="10723446"/>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sp>
        <p:nvSpPr>
          <p:cNvPr id="49" name="AutoShape 25">
            <a:extLst>
              <a:ext uri="{FF2B5EF4-FFF2-40B4-BE49-F238E27FC236}">
                <a16:creationId xmlns:a16="http://schemas.microsoft.com/office/drawing/2014/main" id="{1AD1B307-852E-C946-A5D2-6555DB188915}"/>
              </a:ext>
            </a:extLst>
          </p:cNvPr>
          <p:cNvSpPr>
            <a:spLocks/>
          </p:cNvSpPr>
          <p:nvPr/>
        </p:nvSpPr>
        <p:spPr bwMode="auto">
          <a:xfrm>
            <a:off x="2911379" y="10723446"/>
            <a:ext cx="4443842" cy="139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2">
              <a:lumMod val="95000"/>
            </a:schemeClr>
          </a:solidFill>
          <a:ln>
            <a:noFill/>
          </a:ln>
          <a:effectLst/>
        </p:spPr>
        <p:txBody>
          <a:bodyPr lIns="45719" tIns="45719" rIns="45719" bIns="45719" anchor="ctr"/>
          <a:lstStyle/>
          <a:p>
            <a:pPr defTabSz="914400">
              <a:lnSpc>
                <a:spcPct val="100000"/>
              </a:lnSpc>
              <a:defRPr/>
            </a:pPr>
            <a:endParaRPr lang="es-ES" sz="1800" b="0">
              <a:solidFill>
                <a:srgbClr val="FFFFFF"/>
              </a:solidFill>
              <a:cs typeface="Lato" charset="0"/>
            </a:endParaRPr>
          </a:p>
        </p:txBody>
      </p:sp>
      <p:pic>
        <p:nvPicPr>
          <p:cNvPr id="55" name="Picture 54">
            <a:extLst>
              <a:ext uri="{FF2B5EF4-FFF2-40B4-BE49-F238E27FC236}">
                <a16:creationId xmlns:a16="http://schemas.microsoft.com/office/drawing/2014/main" id="{C73EB922-9A15-414C-B692-1242DBDBB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149" y="10973628"/>
            <a:ext cx="890297" cy="890297"/>
          </a:xfrm>
          <a:prstGeom prst="rect">
            <a:avLst/>
          </a:prstGeom>
          <a:ln w="12700">
            <a:noFill/>
          </a:ln>
          <a:effectLst>
            <a:glow rad="635000">
              <a:schemeClr val="bg1">
                <a:alpha val="20000"/>
              </a:schemeClr>
            </a:glow>
          </a:effectLst>
        </p:spPr>
      </p:pic>
      <p:pic>
        <p:nvPicPr>
          <p:cNvPr id="1026" name="Picture 2">
            <a:extLst>
              <a:ext uri="{FF2B5EF4-FFF2-40B4-BE49-F238E27FC236}">
                <a16:creationId xmlns:a16="http://schemas.microsoft.com/office/drawing/2014/main" id="{EFC1C8D3-014E-3140-9462-FFF53DF2F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031" y="4831283"/>
            <a:ext cx="1296532" cy="10129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nGrid Reviews: Pricing &amp; Software Features 2020 - Financesonline.com">
            <a:extLst>
              <a:ext uri="{FF2B5EF4-FFF2-40B4-BE49-F238E27FC236}">
                <a16:creationId xmlns:a16="http://schemas.microsoft.com/office/drawing/2014/main" id="{2400C361-C786-6E48-A3F2-A628B9A4C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620" y="7770883"/>
            <a:ext cx="2969390" cy="12147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conex | ContactCenterWorld.com">
            <a:extLst>
              <a:ext uri="{FF2B5EF4-FFF2-40B4-BE49-F238E27FC236}">
                <a16:creationId xmlns:a16="http://schemas.microsoft.com/office/drawing/2014/main" id="{9AA1E371-B654-CF40-B2DF-031A23DE84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702" y="9713760"/>
            <a:ext cx="2185416" cy="356951"/>
          </a:xfrm>
          <a:prstGeom prst="rect">
            <a:avLst/>
          </a:prstGeom>
          <a:noFill/>
          <a:extLst>
            <a:ext uri="{909E8E84-426E-40DD-AFC4-6F175D3DCCD1}">
              <a14:hiddenFill xmlns:a14="http://schemas.microsoft.com/office/drawing/2010/main">
                <a:solidFill>
                  <a:srgbClr val="FFFFFF"/>
                </a:solidFill>
              </a14:hiddenFill>
            </a:ext>
          </a:extLst>
        </p:spPr>
      </p:pic>
      <p:sp>
        <p:nvSpPr>
          <p:cNvPr id="60" name="Freeform 21">
            <a:extLst>
              <a:ext uri="{FF2B5EF4-FFF2-40B4-BE49-F238E27FC236}">
                <a16:creationId xmlns:a16="http://schemas.microsoft.com/office/drawing/2014/main" id="{57E5BFAF-B534-CE40-804C-908EC539A15E}"/>
              </a:ext>
            </a:extLst>
          </p:cNvPr>
          <p:cNvSpPr>
            <a:spLocks noChangeArrowheads="1"/>
          </p:cNvSpPr>
          <p:nvPr/>
        </p:nvSpPr>
        <p:spPr bwMode="auto">
          <a:xfrm>
            <a:off x="9534168" y="4967326"/>
            <a:ext cx="711015" cy="736599"/>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rgbClr val="F5650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61" name="Freeform 22">
            <a:extLst>
              <a:ext uri="{FF2B5EF4-FFF2-40B4-BE49-F238E27FC236}">
                <a16:creationId xmlns:a16="http://schemas.microsoft.com/office/drawing/2014/main" id="{A35903DE-10E7-2445-9053-C1EB5D20110A}"/>
              </a:ext>
            </a:extLst>
          </p:cNvPr>
          <p:cNvSpPr>
            <a:spLocks noChangeArrowheads="1"/>
          </p:cNvSpPr>
          <p:nvPr/>
        </p:nvSpPr>
        <p:spPr bwMode="auto">
          <a:xfrm>
            <a:off x="14138522" y="4955020"/>
            <a:ext cx="711015" cy="732369"/>
          </a:xfrm>
          <a:custGeom>
            <a:avLst/>
            <a:gdLst>
              <a:gd name="T0" fmla="*/ 427 w 619"/>
              <a:gd name="T1" fmla="*/ 206 h 634"/>
              <a:gd name="T2" fmla="*/ 427 w 619"/>
              <a:gd name="T3" fmla="*/ 206 h 634"/>
              <a:gd name="T4" fmla="*/ 398 w 619"/>
              <a:gd name="T5" fmla="*/ 206 h 634"/>
              <a:gd name="T6" fmla="*/ 309 w 619"/>
              <a:gd name="T7" fmla="*/ 280 h 634"/>
              <a:gd name="T8" fmla="*/ 221 w 619"/>
              <a:gd name="T9" fmla="*/ 206 h 634"/>
              <a:gd name="T10" fmla="*/ 191 w 619"/>
              <a:gd name="T11" fmla="*/ 206 h 634"/>
              <a:gd name="T12" fmla="*/ 191 w 619"/>
              <a:gd name="T13" fmla="*/ 235 h 634"/>
              <a:gd name="T14" fmla="*/ 280 w 619"/>
              <a:gd name="T15" fmla="*/ 309 h 634"/>
              <a:gd name="T16" fmla="*/ 191 w 619"/>
              <a:gd name="T17" fmla="*/ 397 h 634"/>
              <a:gd name="T18" fmla="*/ 191 w 619"/>
              <a:gd name="T19" fmla="*/ 427 h 634"/>
              <a:gd name="T20" fmla="*/ 221 w 619"/>
              <a:gd name="T21" fmla="*/ 427 h 634"/>
              <a:gd name="T22" fmla="*/ 309 w 619"/>
              <a:gd name="T23" fmla="*/ 338 h 634"/>
              <a:gd name="T24" fmla="*/ 398 w 619"/>
              <a:gd name="T25" fmla="*/ 427 h 634"/>
              <a:gd name="T26" fmla="*/ 427 w 619"/>
              <a:gd name="T27" fmla="*/ 427 h 634"/>
              <a:gd name="T28" fmla="*/ 427 w 619"/>
              <a:gd name="T29" fmla="*/ 397 h 634"/>
              <a:gd name="T30" fmla="*/ 339 w 619"/>
              <a:gd name="T31" fmla="*/ 309 h 634"/>
              <a:gd name="T32" fmla="*/ 427 w 619"/>
              <a:gd name="T33" fmla="*/ 235 h 634"/>
              <a:gd name="T34" fmla="*/ 427 w 619"/>
              <a:gd name="T35" fmla="*/ 206 h 634"/>
              <a:gd name="T36" fmla="*/ 309 w 619"/>
              <a:gd name="T37" fmla="*/ 0 h 634"/>
              <a:gd name="T38" fmla="*/ 309 w 619"/>
              <a:gd name="T39" fmla="*/ 0 h 634"/>
              <a:gd name="T40" fmla="*/ 0 w 619"/>
              <a:gd name="T41" fmla="*/ 309 h 634"/>
              <a:gd name="T42" fmla="*/ 309 w 619"/>
              <a:gd name="T43" fmla="*/ 633 h 634"/>
              <a:gd name="T44" fmla="*/ 618 w 619"/>
              <a:gd name="T45" fmla="*/ 309 h 634"/>
              <a:gd name="T46" fmla="*/ 309 w 619"/>
              <a:gd name="T47" fmla="*/ 0 h 634"/>
              <a:gd name="T48" fmla="*/ 309 w 619"/>
              <a:gd name="T49" fmla="*/ 589 h 634"/>
              <a:gd name="T50" fmla="*/ 309 w 619"/>
              <a:gd name="T51" fmla="*/ 589 h 634"/>
              <a:gd name="T52" fmla="*/ 29 w 619"/>
              <a:gd name="T53" fmla="*/ 309 h 634"/>
              <a:gd name="T54" fmla="*/ 309 w 619"/>
              <a:gd name="T55" fmla="*/ 44 h 634"/>
              <a:gd name="T56" fmla="*/ 589 w 619"/>
              <a:gd name="T57" fmla="*/ 309 h 634"/>
              <a:gd name="T58" fmla="*/ 309 w 619"/>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62" name="Freeform 22">
            <a:extLst>
              <a:ext uri="{FF2B5EF4-FFF2-40B4-BE49-F238E27FC236}">
                <a16:creationId xmlns:a16="http://schemas.microsoft.com/office/drawing/2014/main" id="{2B3DE27B-599E-1F4C-B01C-759D158A50BC}"/>
              </a:ext>
            </a:extLst>
          </p:cNvPr>
          <p:cNvSpPr>
            <a:spLocks noChangeArrowheads="1"/>
          </p:cNvSpPr>
          <p:nvPr/>
        </p:nvSpPr>
        <p:spPr bwMode="auto">
          <a:xfrm>
            <a:off x="18704329" y="4971556"/>
            <a:ext cx="711015" cy="732369"/>
          </a:xfrm>
          <a:custGeom>
            <a:avLst/>
            <a:gdLst>
              <a:gd name="T0" fmla="*/ 427 w 619"/>
              <a:gd name="T1" fmla="*/ 206 h 634"/>
              <a:gd name="T2" fmla="*/ 427 w 619"/>
              <a:gd name="T3" fmla="*/ 206 h 634"/>
              <a:gd name="T4" fmla="*/ 398 w 619"/>
              <a:gd name="T5" fmla="*/ 206 h 634"/>
              <a:gd name="T6" fmla="*/ 309 w 619"/>
              <a:gd name="T7" fmla="*/ 280 h 634"/>
              <a:gd name="T8" fmla="*/ 221 w 619"/>
              <a:gd name="T9" fmla="*/ 206 h 634"/>
              <a:gd name="T10" fmla="*/ 191 w 619"/>
              <a:gd name="T11" fmla="*/ 206 h 634"/>
              <a:gd name="T12" fmla="*/ 191 w 619"/>
              <a:gd name="T13" fmla="*/ 235 h 634"/>
              <a:gd name="T14" fmla="*/ 280 w 619"/>
              <a:gd name="T15" fmla="*/ 309 h 634"/>
              <a:gd name="T16" fmla="*/ 191 w 619"/>
              <a:gd name="T17" fmla="*/ 397 h 634"/>
              <a:gd name="T18" fmla="*/ 191 w 619"/>
              <a:gd name="T19" fmla="*/ 427 h 634"/>
              <a:gd name="T20" fmla="*/ 221 w 619"/>
              <a:gd name="T21" fmla="*/ 427 h 634"/>
              <a:gd name="T22" fmla="*/ 309 w 619"/>
              <a:gd name="T23" fmla="*/ 338 h 634"/>
              <a:gd name="T24" fmla="*/ 398 w 619"/>
              <a:gd name="T25" fmla="*/ 427 h 634"/>
              <a:gd name="T26" fmla="*/ 427 w 619"/>
              <a:gd name="T27" fmla="*/ 427 h 634"/>
              <a:gd name="T28" fmla="*/ 427 w 619"/>
              <a:gd name="T29" fmla="*/ 397 h 634"/>
              <a:gd name="T30" fmla="*/ 339 w 619"/>
              <a:gd name="T31" fmla="*/ 309 h 634"/>
              <a:gd name="T32" fmla="*/ 427 w 619"/>
              <a:gd name="T33" fmla="*/ 235 h 634"/>
              <a:gd name="T34" fmla="*/ 427 w 619"/>
              <a:gd name="T35" fmla="*/ 206 h 634"/>
              <a:gd name="T36" fmla="*/ 309 w 619"/>
              <a:gd name="T37" fmla="*/ 0 h 634"/>
              <a:gd name="T38" fmla="*/ 309 w 619"/>
              <a:gd name="T39" fmla="*/ 0 h 634"/>
              <a:gd name="T40" fmla="*/ 0 w 619"/>
              <a:gd name="T41" fmla="*/ 309 h 634"/>
              <a:gd name="T42" fmla="*/ 309 w 619"/>
              <a:gd name="T43" fmla="*/ 633 h 634"/>
              <a:gd name="T44" fmla="*/ 618 w 619"/>
              <a:gd name="T45" fmla="*/ 309 h 634"/>
              <a:gd name="T46" fmla="*/ 309 w 619"/>
              <a:gd name="T47" fmla="*/ 0 h 634"/>
              <a:gd name="T48" fmla="*/ 309 w 619"/>
              <a:gd name="T49" fmla="*/ 589 h 634"/>
              <a:gd name="T50" fmla="*/ 309 w 619"/>
              <a:gd name="T51" fmla="*/ 589 h 634"/>
              <a:gd name="T52" fmla="*/ 29 w 619"/>
              <a:gd name="T53" fmla="*/ 309 h 634"/>
              <a:gd name="T54" fmla="*/ 309 w 619"/>
              <a:gd name="T55" fmla="*/ 44 h 634"/>
              <a:gd name="T56" fmla="*/ 589 w 619"/>
              <a:gd name="T57" fmla="*/ 309 h 634"/>
              <a:gd name="T58" fmla="*/ 309 w 619"/>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63" name="Freeform 22">
            <a:extLst>
              <a:ext uri="{FF2B5EF4-FFF2-40B4-BE49-F238E27FC236}">
                <a16:creationId xmlns:a16="http://schemas.microsoft.com/office/drawing/2014/main" id="{3FE4E156-2451-B54B-ACA4-4F94A71F190C}"/>
              </a:ext>
            </a:extLst>
          </p:cNvPr>
          <p:cNvSpPr>
            <a:spLocks noChangeArrowheads="1"/>
          </p:cNvSpPr>
          <p:nvPr/>
        </p:nvSpPr>
        <p:spPr bwMode="auto">
          <a:xfrm>
            <a:off x="14130296" y="6496505"/>
            <a:ext cx="711015" cy="732369"/>
          </a:xfrm>
          <a:custGeom>
            <a:avLst/>
            <a:gdLst>
              <a:gd name="T0" fmla="*/ 427 w 619"/>
              <a:gd name="T1" fmla="*/ 206 h 634"/>
              <a:gd name="T2" fmla="*/ 427 w 619"/>
              <a:gd name="T3" fmla="*/ 206 h 634"/>
              <a:gd name="T4" fmla="*/ 398 w 619"/>
              <a:gd name="T5" fmla="*/ 206 h 634"/>
              <a:gd name="T6" fmla="*/ 309 w 619"/>
              <a:gd name="T7" fmla="*/ 280 h 634"/>
              <a:gd name="T8" fmla="*/ 221 w 619"/>
              <a:gd name="T9" fmla="*/ 206 h 634"/>
              <a:gd name="T10" fmla="*/ 191 w 619"/>
              <a:gd name="T11" fmla="*/ 206 h 634"/>
              <a:gd name="T12" fmla="*/ 191 w 619"/>
              <a:gd name="T13" fmla="*/ 235 h 634"/>
              <a:gd name="T14" fmla="*/ 280 w 619"/>
              <a:gd name="T15" fmla="*/ 309 h 634"/>
              <a:gd name="T16" fmla="*/ 191 w 619"/>
              <a:gd name="T17" fmla="*/ 397 h 634"/>
              <a:gd name="T18" fmla="*/ 191 w 619"/>
              <a:gd name="T19" fmla="*/ 427 h 634"/>
              <a:gd name="T20" fmla="*/ 221 w 619"/>
              <a:gd name="T21" fmla="*/ 427 h 634"/>
              <a:gd name="T22" fmla="*/ 309 w 619"/>
              <a:gd name="T23" fmla="*/ 338 h 634"/>
              <a:gd name="T24" fmla="*/ 398 w 619"/>
              <a:gd name="T25" fmla="*/ 427 h 634"/>
              <a:gd name="T26" fmla="*/ 427 w 619"/>
              <a:gd name="T27" fmla="*/ 427 h 634"/>
              <a:gd name="T28" fmla="*/ 427 w 619"/>
              <a:gd name="T29" fmla="*/ 397 h 634"/>
              <a:gd name="T30" fmla="*/ 339 w 619"/>
              <a:gd name="T31" fmla="*/ 309 h 634"/>
              <a:gd name="T32" fmla="*/ 427 w 619"/>
              <a:gd name="T33" fmla="*/ 235 h 634"/>
              <a:gd name="T34" fmla="*/ 427 w 619"/>
              <a:gd name="T35" fmla="*/ 206 h 634"/>
              <a:gd name="T36" fmla="*/ 309 w 619"/>
              <a:gd name="T37" fmla="*/ 0 h 634"/>
              <a:gd name="T38" fmla="*/ 309 w 619"/>
              <a:gd name="T39" fmla="*/ 0 h 634"/>
              <a:gd name="T40" fmla="*/ 0 w 619"/>
              <a:gd name="T41" fmla="*/ 309 h 634"/>
              <a:gd name="T42" fmla="*/ 309 w 619"/>
              <a:gd name="T43" fmla="*/ 633 h 634"/>
              <a:gd name="T44" fmla="*/ 618 w 619"/>
              <a:gd name="T45" fmla="*/ 309 h 634"/>
              <a:gd name="T46" fmla="*/ 309 w 619"/>
              <a:gd name="T47" fmla="*/ 0 h 634"/>
              <a:gd name="T48" fmla="*/ 309 w 619"/>
              <a:gd name="T49" fmla="*/ 589 h 634"/>
              <a:gd name="T50" fmla="*/ 309 w 619"/>
              <a:gd name="T51" fmla="*/ 589 h 634"/>
              <a:gd name="T52" fmla="*/ 29 w 619"/>
              <a:gd name="T53" fmla="*/ 309 h 634"/>
              <a:gd name="T54" fmla="*/ 309 w 619"/>
              <a:gd name="T55" fmla="*/ 44 h 634"/>
              <a:gd name="T56" fmla="*/ 589 w 619"/>
              <a:gd name="T57" fmla="*/ 309 h 634"/>
              <a:gd name="T58" fmla="*/ 309 w 619"/>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64" name="Freeform 21">
            <a:extLst>
              <a:ext uri="{FF2B5EF4-FFF2-40B4-BE49-F238E27FC236}">
                <a16:creationId xmlns:a16="http://schemas.microsoft.com/office/drawing/2014/main" id="{88FCED70-14DF-9F4A-BAD7-67A125581229}"/>
              </a:ext>
            </a:extLst>
          </p:cNvPr>
          <p:cNvSpPr>
            <a:spLocks noChangeArrowheads="1"/>
          </p:cNvSpPr>
          <p:nvPr/>
        </p:nvSpPr>
        <p:spPr bwMode="auto">
          <a:xfrm>
            <a:off x="9535879" y="6484826"/>
            <a:ext cx="711015" cy="736599"/>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rgbClr val="F5650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65" name="Freeform 22">
            <a:extLst>
              <a:ext uri="{FF2B5EF4-FFF2-40B4-BE49-F238E27FC236}">
                <a16:creationId xmlns:a16="http://schemas.microsoft.com/office/drawing/2014/main" id="{52982B8C-3E1F-3C4B-B637-0B2C1B649DE0}"/>
              </a:ext>
            </a:extLst>
          </p:cNvPr>
          <p:cNvSpPr>
            <a:spLocks noChangeArrowheads="1"/>
          </p:cNvSpPr>
          <p:nvPr/>
        </p:nvSpPr>
        <p:spPr bwMode="auto">
          <a:xfrm>
            <a:off x="18709904" y="6496504"/>
            <a:ext cx="711015" cy="732369"/>
          </a:xfrm>
          <a:custGeom>
            <a:avLst/>
            <a:gdLst>
              <a:gd name="T0" fmla="*/ 427 w 619"/>
              <a:gd name="T1" fmla="*/ 206 h 634"/>
              <a:gd name="T2" fmla="*/ 427 w 619"/>
              <a:gd name="T3" fmla="*/ 206 h 634"/>
              <a:gd name="T4" fmla="*/ 398 w 619"/>
              <a:gd name="T5" fmla="*/ 206 h 634"/>
              <a:gd name="T6" fmla="*/ 309 w 619"/>
              <a:gd name="T7" fmla="*/ 280 h 634"/>
              <a:gd name="T8" fmla="*/ 221 w 619"/>
              <a:gd name="T9" fmla="*/ 206 h 634"/>
              <a:gd name="T10" fmla="*/ 191 w 619"/>
              <a:gd name="T11" fmla="*/ 206 h 634"/>
              <a:gd name="T12" fmla="*/ 191 w 619"/>
              <a:gd name="T13" fmla="*/ 235 h 634"/>
              <a:gd name="T14" fmla="*/ 280 w 619"/>
              <a:gd name="T15" fmla="*/ 309 h 634"/>
              <a:gd name="T16" fmla="*/ 191 w 619"/>
              <a:gd name="T17" fmla="*/ 397 h 634"/>
              <a:gd name="T18" fmla="*/ 191 w 619"/>
              <a:gd name="T19" fmla="*/ 427 h 634"/>
              <a:gd name="T20" fmla="*/ 221 w 619"/>
              <a:gd name="T21" fmla="*/ 427 h 634"/>
              <a:gd name="T22" fmla="*/ 309 w 619"/>
              <a:gd name="T23" fmla="*/ 338 h 634"/>
              <a:gd name="T24" fmla="*/ 398 w 619"/>
              <a:gd name="T25" fmla="*/ 427 h 634"/>
              <a:gd name="T26" fmla="*/ 427 w 619"/>
              <a:gd name="T27" fmla="*/ 427 h 634"/>
              <a:gd name="T28" fmla="*/ 427 w 619"/>
              <a:gd name="T29" fmla="*/ 397 h 634"/>
              <a:gd name="T30" fmla="*/ 339 w 619"/>
              <a:gd name="T31" fmla="*/ 309 h 634"/>
              <a:gd name="T32" fmla="*/ 427 w 619"/>
              <a:gd name="T33" fmla="*/ 235 h 634"/>
              <a:gd name="T34" fmla="*/ 427 w 619"/>
              <a:gd name="T35" fmla="*/ 206 h 634"/>
              <a:gd name="T36" fmla="*/ 309 w 619"/>
              <a:gd name="T37" fmla="*/ 0 h 634"/>
              <a:gd name="T38" fmla="*/ 309 w 619"/>
              <a:gd name="T39" fmla="*/ 0 h 634"/>
              <a:gd name="T40" fmla="*/ 0 w 619"/>
              <a:gd name="T41" fmla="*/ 309 h 634"/>
              <a:gd name="T42" fmla="*/ 309 w 619"/>
              <a:gd name="T43" fmla="*/ 633 h 634"/>
              <a:gd name="T44" fmla="*/ 618 w 619"/>
              <a:gd name="T45" fmla="*/ 309 h 634"/>
              <a:gd name="T46" fmla="*/ 309 w 619"/>
              <a:gd name="T47" fmla="*/ 0 h 634"/>
              <a:gd name="T48" fmla="*/ 309 w 619"/>
              <a:gd name="T49" fmla="*/ 589 h 634"/>
              <a:gd name="T50" fmla="*/ 309 w 619"/>
              <a:gd name="T51" fmla="*/ 589 h 634"/>
              <a:gd name="T52" fmla="*/ 29 w 619"/>
              <a:gd name="T53" fmla="*/ 309 h 634"/>
              <a:gd name="T54" fmla="*/ 309 w 619"/>
              <a:gd name="T55" fmla="*/ 44 h 634"/>
              <a:gd name="T56" fmla="*/ 589 w 619"/>
              <a:gd name="T57" fmla="*/ 309 h 634"/>
              <a:gd name="T58" fmla="*/ 309 w 619"/>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72" name="Freeform 21">
            <a:extLst>
              <a:ext uri="{FF2B5EF4-FFF2-40B4-BE49-F238E27FC236}">
                <a16:creationId xmlns:a16="http://schemas.microsoft.com/office/drawing/2014/main" id="{1CF82952-CA9B-5047-8670-71EA3B2E3D82}"/>
              </a:ext>
            </a:extLst>
          </p:cNvPr>
          <p:cNvSpPr>
            <a:spLocks noChangeArrowheads="1"/>
          </p:cNvSpPr>
          <p:nvPr/>
        </p:nvSpPr>
        <p:spPr bwMode="auto">
          <a:xfrm>
            <a:off x="9533359" y="11050476"/>
            <a:ext cx="711015" cy="736599"/>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rgbClr val="F5650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73" name="Freeform 21">
            <a:extLst>
              <a:ext uri="{FF2B5EF4-FFF2-40B4-BE49-F238E27FC236}">
                <a16:creationId xmlns:a16="http://schemas.microsoft.com/office/drawing/2014/main" id="{914CE54F-3324-A647-B708-480887FDF1AB}"/>
              </a:ext>
            </a:extLst>
          </p:cNvPr>
          <p:cNvSpPr>
            <a:spLocks noChangeArrowheads="1"/>
          </p:cNvSpPr>
          <p:nvPr/>
        </p:nvSpPr>
        <p:spPr bwMode="auto">
          <a:xfrm>
            <a:off x="14130971" y="11050475"/>
            <a:ext cx="711015" cy="736599"/>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rgbClr val="F5650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74" name="Freeform 21">
            <a:extLst>
              <a:ext uri="{FF2B5EF4-FFF2-40B4-BE49-F238E27FC236}">
                <a16:creationId xmlns:a16="http://schemas.microsoft.com/office/drawing/2014/main" id="{2C29B862-CD88-E740-90E1-7A9D804A1D7E}"/>
              </a:ext>
            </a:extLst>
          </p:cNvPr>
          <p:cNvSpPr>
            <a:spLocks noChangeArrowheads="1"/>
          </p:cNvSpPr>
          <p:nvPr/>
        </p:nvSpPr>
        <p:spPr bwMode="auto">
          <a:xfrm>
            <a:off x="18706017" y="11050475"/>
            <a:ext cx="711015" cy="736599"/>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rgbClr val="F5650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78" name="Freeform 22">
            <a:extLst>
              <a:ext uri="{FF2B5EF4-FFF2-40B4-BE49-F238E27FC236}">
                <a16:creationId xmlns:a16="http://schemas.microsoft.com/office/drawing/2014/main" id="{DB36DA39-95CE-6C4D-B302-38AF388F81C4}"/>
              </a:ext>
            </a:extLst>
          </p:cNvPr>
          <p:cNvSpPr>
            <a:spLocks noChangeArrowheads="1"/>
          </p:cNvSpPr>
          <p:nvPr/>
        </p:nvSpPr>
        <p:spPr bwMode="auto">
          <a:xfrm>
            <a:off x="14131465" y="8015989"/>
            <a:ext cx="711015" cy="732369"/>
          </a:xfrm>
          <a:custGeom>
            <a:avLst/>
            <a:gdLst>
              <a:gd name="T0" fmla="*/ 427 w 619"/>
              <a:gd name="T1" fmla="*/ 206 h 634"/>
              <a:gd name="T2" fmla="*/ 427 w 619"/>
              <a:gd name="T3" fmla="*/ 206 h 634"/>
              <a:gd name="T4" fmla="*/ 398 w 619"/>
              <a:gd name="T5" fmla="*/ 206 h 634"/>
              <a:gd name="T6" fmla="*/ 309 w 619"/>
              <a:gd name="T7" fmla="*/ 280 h 634"/>
              <a:gd name="T8" fmla="*/ 221 w 619"/>
              <a:gd name="T9" fmla="*/ 206 h 634"/>
              <a:gd name="T10" fmla="*/ 191 w 619"/>
              <a:gd name="T11" fmla="*/ 206 h 634"/>
              <a:gd name="T12" fmla="*/ 191 w 619"/>
              <a:gd name="T13" fmla="*/ 235 h 634"/>
              <a:gd name="T14" fmla="*/ 280 w 619"/>
              <a:gd name="T15" fmla="*/ 309 h 634"/>
              <a:gd name="T16" fmla="*/ 191 w 619"/>
              <a:gd name="T17" fmla="*/ 397 h 634"/>
              <a:gd name="T18" fmla="*/ 191 w 619"/>
              <a:gd name="T19" fmla="*/ 427 h 634"/>
              <a:gd name="T20" fmla="*/ 221 w 619"/>
              <a:gd name="T21" fmla="*/ 427 h 634"/>
              <a:gd name="T22" fmla="*/ 309 w 619"/>
              <a:gd name="T23" fmla="*/ 338 h 634"/>
              <a:gd name="T24" fmla="*/ 398 w 619"/>
              <a:gd name="T25" fmla="*/ 427 h 634"/>
              <a:gd name="T26" fmla="*/ 427 w 619"/>
              <a:gd name="T27" fmla="*/ 427 h 634"/>
              <a:gd name="T28" fmla="*/ 427 w 619"/>
              <a:gd name="T29" fmla="*/ 397 h 634"/>
              <a:gd name="T30" fmla="*/ 339 w 619"/>
              <a:gd name="T31" fmla="*/ 309 h 634"/>
              <a:gd name="T32" fmla="*/ 427 w 619"/>
              <a:gd name="T33" fmla="*/ 235 h 634"/>
              <a:gd name="T34" fmla="*/ 427 w 619"/>
              <a:gd name="T35" fmla="*/ 206 h 634"/>
              <a:gd name="T36" fmla="*/ 309 w 619"/>
              <a:gd name="T37" fmla="*/ 0 h 634"/>
              <a:gd name="T38" fmla="*/ 309 w 619"/>
              <a:gd name="T39" fmla="*/ 0 h 634"/>
              <a:gd name="T40" fmla="*/ 0 w 619"/>
              <a:gd name="T41" fmla="*/ 309 h 634"/>
              <a:gd name="T42" fmla="*/ 309 w 619"/>
              <a:gd name="T43" fmla="*/ 633 h 634"/>
              <a:gd name="T44" fmla="*/ 618 w 619"/>
              <a:gd name="T45" fmla="*/ 309 h 634"/>
              <a:gd name="T46" fmla="*/ 309 w 619"/>
              <a:gd name="T47" fmla="*/ 0 h 634"/>
              <a:gd name="T48" fmla="*/ 309 w 619"/>
              <a:gd name="T49" fmla="*/ 589 h 634"/>
              <a:gd name="T50" fmla="*/ 309 w 619"/>
              <a:gd name="T51" fmla="*/ 589 h 634"/>
              <a:gd name="T52" fmla="*/ 29 w 619"/>
              <a:gd name="T53" fmla="*/ 309 h 634"/>
              <a:gd name="T54" fmla="*/ 309 w 619"/>
              <a:gd name="T55" fmla="*/ 44 h 634"/>
              <a:gd name="T56" fmla="*/ 589 w 619"/>
              <a:gd name="T57" fmla="*/ 309 h 634"/>
              <a:gd name="T58" fmla="*/ 309 w 619"/>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79" name="Freeform 21">
            <a:extLst>
              <a:ext uri="{FF2B5EF4-FFF2-40B4-BE49-F238E27FC236}">
                <a16:creationId xmlns:a16="http://schemas.microsoft.com/office/drawing/2014/main" id="{0F2363F8-0792-724F-B05E-AA130002E70F}"/>
              </a:ext>
            </a:extLst>
          </p:cNvPr>
          <p:cNvSpPr>
            <a:spLocks noChangeArrowheads="1"/>
          </p:cNvSpPr>
          <p:nvPr/>
        </p:nvSpPr>
        <p:spPr bwMode="auto">
          <a:xfrm>
            <a:off x="9535879" y="8004310"/>
            <a:ext cx="711015" cy="736599"/>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rgbClr val="F5650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80" name="Freeform 22">
            <a:extLst>
              <a:ext uri="{FF2B5EF4-FFF2-40B4-BE49-F238E27FC236}">
                <a16:creationId xmlns:a16="http://schemas.microsoft.com/office/drawing/2014/main" id="{CAB68914-331E-0047-8DF1-2DD378227006}"/>
              </a:ext>
            </a:extLst>
          </p:cNvPr>
          <p:cNvSpPr>
            <a:spLocks noChangeArrowheads="1"/>
          </p:cNvSpPr>
          <p:nvPr/>
        </p:nvSpPr>
        <p:spPr bwMode="auto">
          <a:xfrm>
            <a:off x="18704328" y="8015988"/>
            <a:ext cx="711015" cy="732369"/>
          </a:xfrm>
          <a:custGeom>
            <a:avLst/>
            <a:gdLst>
              <a:gd name="T0" fmla="*/ 427 w 619"/>
              <a:gd name="T1" fmla="*/ 206 h 634"/>
              <a:gd name="T2" fmla="*/ 427 w 619"/>
              <a:gd name="T3" fmla="*/ 206 h 634"/>
              <a:gd name="T4" fmla="*/ 398 w 619"/>
              <a:gd name="T5" fmla="*/ 206 h 634"/>
              <a:gd name="T6" fmla="*/ 309 w 619"/>
              <a:gd name="T7" fmla="*/ 280 h 634"/>
              <a:gd name="T8" fmla="*/ 221 w 619"/>
              <a:gd name="T9" fmla="*/ 206 h 634"/>
              <a:gd name="T10" fmla="*/ 191 w 619"/>
              <a:gd name="T11" fmla="*/ 206 h 634"/>
              <a:gd name="T12" fmla="*/ 191 w 619"/>
              <a:gd name="T13" fmla="*/ 235 h 634"/>
              <a:gd name="T14" fmla="*/ 280 w 619"/>
              <a:gd name="T15" fmla="*/ 309 h 634"/>
              <a:gd name="T16" fmla="*/ 191 w 619"/>
              <a:gd name="T17" fmla="*/ 397 h 634"/>
              <a:gd name="T18" fmla="*/ 191 w 619"/>
              <a:gd name="T19" fmla="*/ 427 h 634"/>
              <a:gd name="T20" fmla="*/ 221 w 619"/>
              <a:gd name="T21" fmla="*/ 427 h 634"/>
              <a:gd name="T22" fmla="*/ 309 w 619"/>
              <a:gd name="T23" fmla="*/ 338 h 634"/>
              <a:gd name="T24" fmla="*/ 398 w 619"/>
              <a:gd name="T25" fmla="*/ 427 h 634"/>
              <a:gd name="T26" fmla="*/ 427 w 619"/>
              <a:gd name="T27" fmla="*/ 427 h 634"/>
              <a:gd name="T28" fmla="*/ 427 w 619"/>
              <a:gd name="T29" fmla="*/ 397 h 634"/>
              <a:gd name="T30" fmla="*/ 339 w 619"/>
              <a:gd name="T31" fmla="*/ 309 h 634"/>
              <a:gd name="T32" fmla="*/ 427 w 619"/>
              <a:gd name="T33" fmla="*/ 235 h 634"/>
              <a:gd name="T34" fmla="*/ 427 w 619"/>
              <a:gd name="T35" fmla="*/ 206 h 634"/>
              <a:gd name="T36" fmla="*/ 309 w 619"/>
              <a:gd name="T37" fmla="*/ 0 h 634"/>
              <a:gd name="T38" fmla="*/ 309 w 619"/>
              <a:gd name="T39" fmla="*/ 0 h 634"/>
              <a:gd name="T40" fmla="*/ 0 w 619"/>
              <a:gd name="T41" fmla="*/ 309 h 634"/>
              <a:gd name="T42" fmla="*/ 309 w 619"/>
              <a:gd name="T43" fmla="*/ 633 h 634"/>
              <a:gd name="T44" fmla="*/ 618 w 619"/>
              <a:gd name="T45" fmla="*/ 309 h 634"/>
              <a:gd name="T46" fmla="*/ 309 w 619"/>
              <a:gd name="T47" fmla="*/ 0 h 634"/>
              <a:gd name="T48" fmla="*/ 309 w 619"/>
              <a:gd name="T49" fmla="*/ 589 h 634"/>
              <a:gd name="T50" fmla="*/ 309 w 619"/>
              <a:gd name="T51" fmla="*/ 589 h 634"/>
              <a:gd name="T52" fmla="*/ 29 w 619"/>
              <a:gd name="T53" fmla="*/ 309 h 634"/>
              <a:gd name="T54" fmla="*/ 309 w 619"/>
              <a:gd name="T55" fmla="*/ 44 h 634"/>
              <a:gd name="T56" fmla="*/ 589 w 619"/>
              <a:gd name="T57" fmla="*/ 309 h 634"/>
              <a:gd name="T58" fmla="*/ 309 w 619"/>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pic>
        <p:nvPicPr>
          <p:cNvPr id="50" name="Picture 49" descr="Construction Project Management Software | Finalcad">
            <a:extLst>
              <a:ext uri="{FF2B5EF4-FFF2-40B4-BE49-F238E27FC236}">
                <a16:creationId xmlns:a16="http://schemas.microsoft.com/office/drawing/2014/main" id="{EF0E8A63-45A0-4043-AE06-5EBBD0D326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6926" y="6484826"/>
            <a:ext cx="2907103" cy="777650"/>
          </a:xfrm>
          <a:prstGeom prst="rect">
            <a:avLst/>
          </a:prstGeom>
          <a:noFill/>
          <a:extLst>
            <a:ext uri="{909E8E84-426E-40DD-AFC4-6F175D3DCCD1}">
              <a14:hiddenFill xmlns:a14="http://schemas.microsoft.com/office/drawing/2010/main">
                <a:solidFill>
                  <a:srgbClr val="FFFFFF"/>
                </a:solidFill>
              </a14:hiddenFill>
            </a:ext>
          </a:extLst>
        </p:spPr>
      </p:pic>
      <p:sp>
        <p:nvSpPr>
          <p:cNvPr id="51" name="Freeform 21">
            <a:extLst>
              <a:ext uri="{FF2B5EF4-FFF2-40B4-BE49-F238E27FC236}">
                <a16:creationId xmlns:a16="http://schemas.microsoft.com/office/drawing/2014/main" id="{75686434-A333-B545-87B1-6B7E0FBB4D1A}"/>
              </a:ext>
            </a:extLst>
          </p:cNvPr>
          <p:cNvSpPr>
            <a:spLocks noChangeArrowheads="1"/>
          </p:cNvSpPr>
          <p:nvPr/>
        </p:nvSpPr>
        <p:spPr bwMode="auto">
          <a:xfrm>
            <a:off x="9533358" y="9531226"/>
            <a:ext cx="711015" cy="736599"/>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rgbClr val="F5650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52" name="Freeform 22">
            <a:extLst>
              <a:ext uri="{FF2B5EF4-FFF2-40B4-BE49-F238E27FC236}">
                <a16:creationId xmlns:a16="http://schemas.microsoft.com/office/drawing/2014/main" id="{63B5227D-2E3D-AE4E-9B1D-F976BBCEB3FD}"/>
              </a:ext>
            </a:extLst>
          </p:cNvPr>
          <p:cNvSpPr>
            <a:spLocks noChangeArrowheads="1"/>
          </p:cNvSpPr>
          <p:nvPr/>
        </p:nvSpPr>
        <p:spPr bwMode="auto">
          <a:xfrm>
            <a:off x="14131464" y="9560094"/>
            <a:ext cx="711015" cy="732369"/>
          </a:xfrm>
          <a:custGeom>
            <a:avLst/>
            <a:gdLst>
              <a:gd name="T0" fmla="*/ 427 w 619"/>
              <a:gd name="T1" fmla="*/ 206 h 634"/>
              <a:gd name="T2" fmla="*/ 427 w 619"/>
              <a:gd name="T3" fmla="*/ 206 h 634"/>
              <a:gd name="T4" fmla="*/ 398 w 619"/>
              <a:gd name="T5" fmla="*/ 206 h 634"/>
              <a:gd name="T6" fmla="*/ 309 w 619"/>
              <a:gd name="T7" fmla="*/ 280 h 634"/>
              <a:gd name="T8" fmla="*/ 221 w 619"/>
              <a:gd name="T9" fmla="*/ 206 h 634"/>
              <a:gd name="T10" fmla="*/ 191 w 619"/>
              <a:gd name="T11" fmla="*/ 206 h 634"/>
              <a:gd name="T12" fmla="*/ 191 w 619"/>
              <a:gd name="T13" fmla="*/ 235 h 634"/>
              <a:gd name="T14" fmla="*/ 280 w 619"/>
              <a:gd name="T15" fmla="*/ 309 h 634"/>
              <a:gd name="T16" fmla="*/ 191 w 619"/>
              <a:gd name="T17" fmla="*/ 397 h 634"/>
              <a:gd name="T18" fmla="*/ 191 w 619"/>
              <a:gd name="T19" fmla="*/ 427 h 634"/>
              <a:gd name="T20" fmla="*/ 221 w 619"/>
              <a:gd name="T21" fmla="*/ 427 h 634"/>
              <a:gd name="T22" fmla="*/ 309 w 619"/>
              <a:gd name="T23" fmla="*/ 338 h 634"/>
              <a:gd name="T24" fmla="*/ 398 w 619"/>
              <a:gd name="T25" fmla="*/ 427 h 634"/>
              <a:gd name="T26" fmla="*/ 427 w 619"/>
              <a:gd name="T27" fmla="*/ 427 h 634"/>
              <a:gd name="T28" fmla="*/ 427 w 619"/>
              <a:gd name="T29" fmla="*/ 397 h 634"/>
              <a:gd name="T30" fmla="*/ 339 w 619"/>
              <a:gd name="T31" fmla="*/ 309 h 634"/>
              <a:gd name="T32" fmla="*/ 427 w 619"/>
              <a:gd name="T33" fmla="*/ 235 h 634"/>
              <a:gd name="T34" fmla="*/ 427 w 619"/>
              <a:gd name="T35" fmla="*/ 206 h 634"/>
              <a:gd name="T36" fmla="*/ 309 w 619"/>
              <a:gd name="T37" fmla="*/ 0 h 634"/>
              <a:gd name="T38" fmla="*/ 309 w 619"/>
              <a:gd name="T39" fmla="*/ 0 h 634"/>
              <a:gd name="T40" fmla="*/ 0 w 619"/>
              <a:gd name="T41" fmla="*/ 309 h 634"/>
              <a:gd name="T42" fmla="*/ 309 w 619"/>
              <a:gd name="T43" fmla="*/ 633 h 634"/>
              <a:gd name="T44" fmla="*/ 618 w 619"/>
              <a:gd name="T45" fmla="*/ 309 h 634"/>
              <a:gd name="T46" fmla="*/ 309 w 619"/>
              <a:gd name="T47" fmla="*/ 0 h 634"/>
              <a:gd name="T48" fmla="*/ 309 w 619"/>
              <a:gd name="T49" fmla="*/ 589 h 634"/>
              <a:gd name="T50" fmla="*/ 309 w 619"/>
              <a:gd name="T51" fmla="*/ 589 h 634"/>
              <a:gd name="T52" fmla="*/ 29 w 619"/>
              <a:gd name="T53" fmla="*/ 309 h 634"/>
              <a:gd name="T54" fmla="*/ 309 w 619"/>
              <a:gd name="T55" fmla="*/ 44 h 634"/>
              <a:gd name="T56" fmla="*/ 589 w 619"/>
              <a:gd name="T57" fmla="*/ 309 h 634"/>
              <a:gd name="T58" fmla="*/ 309 w 619"/>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mn-lt"/>
              <a:ea typeface="+mn-ea"/>
              <a:cs typeface="+mn-cs"/>
            </a:endParaRPr>
          </a:p>
        </p:txBody>
      </p:sp>
      <p:sp>
        <p:nvSpPr>
          <p:cNvPr id="53" name="Freeform 22">
            <a:extLst>
              <a:ext uri="{FF2B5EF4-FFF2-40B4-BE49-F238E27FC236}">
                <a16:creationId xmlns:a16="http://schemas.microsoft.com/office/drawing/2014/main" id="{E1692467-6A15-3342-911C-7A9AA2C5EF2E}"/>
              </a:ext>
            </a:extLst>
          </p:cNvPr>
          <p:cNvSpPr>
            <a:spLocks noChangeArrowheads="1"/>
          </p:cNvSpPr>
          <p:nvPr/>
        </p:nvSpPr>
        <p:spPr bwMode="auto">
          <a:xfrm>
            <a:off x="18704328" y="9479028"/>
            <a:ext cx="711015" cy="732369"/>
          </a:xfrm>
          <a:custGeom>
            <a:avLst/>
            <a:gdLst>
              <a:gd name="T0" fmla="*/ 427 w 619"/>
              <a:gd name="T1" fmla="*/ 206 h 634"/>
              <a:gd name="T2" fmla="*/ 427 w 619"/>
              <a:gd name="T3" fmla="*/ 206 h 634"/>
              <a:gd name="T4" fmla="*/ 398 w 619"/>
              <a:gd name="T5" fmla="*/ 206 h 634"/>
              <a:gd name="T6" fmla="*/ 309 w 619"/>
              <a:gd name="T7" fmla="*/ 280 h 634"/>
              <a:gd name="T8" fmla="*/ 221 w 619"/>
              <a:gd name="T9" fmla="*/ 206 h 634"/>
              <a:gd name="T10" fmla="*/ 191 w 619"/>
              <a:gd name="T11" fmla="*/ 206 h 634"/>
              <a:gd name="T12" fmla="*/ 191 w 619"/>
              <a:gd name="T13" fmla="*/ 235 h 634"/>
              <a:gd name="T14" fmla="*/ 280 w 619"/>
              <a:gd name="T15" fmla="*/ 309 h 634"/>
              <a:gd name="T16" fmla="*/ 191 w 619"/>
              <a:gd name="T17" fmla="*/ 397 h 634"/>
              <a:gd name="T18" fmla="*/ 191 w 619"/>
              <a:gd name="T19" fmla="*/ 427 h 634"/>
              <a:gd name="T20" fmla="*/ 221 w 619"/>
              <a:gd name="T21" fmla="*/ 427 h 634"/>
              <a:gd name="T22" fmla="*/ 309 w 619"/>
              <a:gd name="T23" fmla="*/ 338 h 634"/>
              <a:gd name="T24" fmla="*/ 398 w 619"/>
              <a:gd name="T25" fmla="*/ 427 h 634"/>
              <a:gd name="T26" fmla="*/ 427 w 619"/>
              <a:gd name="T27" fmla="*/ 427 h 634"/>
              <a:gd name="T28" fmla="*/ 427 w 619"/>
              <a:gd name="T29" fmla="*/ 397 h 634"/>
              <a:gd name="T30" fmla="*/ 339 w 619"/>
              <a:gd name="T31" fmla="*/ 309 h 634"/>
              <a:gd name="T32" fmla="*/ 427 w 619"/>
              <a:gd name="T33" fmla="*/ 235 h 634"/>
              <a:gd name="T34" fmla="*/ 427 w 619"/>
              <a:gd name="T35" fmla="*/ 206 h 634"/>
              <a:gd name="T36" fmla="*/ 309 w 619"/>
              <a:gd name="T37" fmla="*/ 0 h 634"/>
              <a:gd name="T38" fmla="*/ 309 w 619"/>
              <a:gd name="T39" fmla="*/ 0 h 634"/>
              <a:gd name="T40" fmla="*/ 0 w 619"/>
              <a:gd name="T41" fmla="*/ 309 h 634"/>
              <a:gd name="T42" fmla="*/ 309 w 619"/>
              <a:gd name="T43" fmla="*/ 633 h 634"/>
              <a:gd name="T44" fmla="*/ 618 w 619"/>
              <a:gd name="T45" fmla="*/ 309 h 634"/>
              <a:gd name="T46" fmla="*/ 309 w 619"/>
              <a:gd name="T47" fmla="*/ 0 h 634"/>
              <a:gd name="T48" fmla="*/ 309 w 619"/>
              <a:gd name="T49" fmla="*/ 589 h 634"/>
              <a:gd name="T50" fmla="*/ 309 w 619"/>
              <a:gd name="T51" fmla="*/ 589 h 634"/>
              <a:gd name="T52" fmla="*/ 29 w 619"/>
              <a:gd name="T53" fmla="*/ 309 h 634"/>
              <a:gd name="T54" fmla="*/ 309 w 619"/>
              <a:gd name="T55" fmla="*/ 44 h 634"/>
              <a:gd name="T56" fmla="*/ 589 w 619"/>
              <a:gd name="T57" fmla="*/ 309 h 634"/>
              <a:gd name="T58" fmla="*/ 309 w 619"/>
              <a:gd name="T59"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634">
                <a:moveTo>
                  <a:pt x="427" y="206"/>
                </a:moveTo>
                <a:lnTo>
                  <a:pt x="427" y="206"/>
                </a:lnTo>
                <a:cubicBezTo>
                  <a:pt x="412" y="191"/>
                  <a:pt x="398" y="191"/>
                  <a:pt x="398" y="206"/>
                </a:cubicBezTo>
                <a:cubicBezTo>
                  <a:pt x="309" y="280"/>
                  <a:pt x="309" y="280"/>
                  <a:pt x="309" y="280"/>
                </a:cubicBezTo>
                <a:cubicBezTo>
                  <a:pt x="221" y="206"/>
                  <a:pt x="221" y="206"/>
                  <a:pt x="221" y="206"/>
                </a:cubicBezTo>
                <a:cubicBezTo>
                  <a:pt x="221" y="191"/>
                  <a:pt x="206" y="191"/>
                  <a:pt x="191" y="206"/>
                </a:cubicBezTo>
                <a:cubicBezTo>
                  <a:pt x="191" y="206"/>
                  <a:pt x="191" y="221"/>
                  <a:pt x="191" y="235"/>
                </a:cubicBezTo>
                <a:cubicBezTo>
                  <a:pt x="280" y="309"/>
                  <a:pt x="280" y="309"/>
                  <a:pt x="280" y="309"/>
                </a:cubicBezTo>
                <a:cubicBezTo>
                  <a:pt x="191" y="397"/>
                  <a:pt x="191" y="397"/>
                  <a:pt x="191" y="397"/>
                </a:cubicBezTo>
                <a:cubicBezTo>
                  <a:pt x="191" y="412"/>
                  <a:pt x="191" y="412"/>
                  <a:pt x="191" y="427"/>
                </a:cubicBezTo>
                <a:cubicBezTo>
                  <a:pt x="206" y="427"/>
                  <a:pt x="221" y="427"/>
                  <a:pt x="221" y="427"/>
                </a:cubicBezTo>
                <a:cubicBezTo>
                  <a:pt x="309" y="338"/>
                  <a:pt x="309" y="338"/>
                  <a:pt x="309" y="338"/>
                </a:cubicBezTo>
                <a:cubicBezTo>
                  <a:pt x="398" y="427"/>
                  <a:pt x="398" y="427"/>
                  <a:pt x="398" y="427"/>
                </a:cubicBezTo>
                <a:cubicBezTo>
                  <a:pt x="398" y="427"/>
                  <a:pt x="412" y="427"/>
                  <a:pt x="427" y="427"/>
                </a:cubicBezTo>
                <a:cubicBezTo>
                  <a:pt x="427" y="412"/>
                  <a:pt x="427" y="412"/>
                  <a:pt x="427" y="397"/>
                </a:cubicBezTo>
                <a:cubicBezTo>
                  <a:pt x="339" y="309"/>
                  <a:pt x="339" y="309"/>
                  <a:pt x="339" y="309"/>
                </a:cubicBezTo>
                <a:cubicBezTo>
                  <a:pt x="427" y="235"/>
                  <a:pt x="427" y="235"/>
                  <a:pt x="427" y="235"/>
                </a:cubicBezTo>
                <a:cubicBezTo>
                  <a:pt x="427" y="221"/>
                  <a:pt x="427" y="206"/>
                  <a:pt x="427" y="206"/>
                </a:cubicBez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7" y="44"/>
                  <a:pt x="589" y="162"/>
                  <a:pt x="589" y="309"/>
                </a:cubicBezTo>
                <a:cubicBezTo>
                  <a:pt x="589" y="471"/>
                  <a:pt x="457" y="589"/>
                  <a:pt x="309" y="589"/>
                </a:cubicBez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Tree>
    <p:extLst>
      <p:ext uri="{BB962C8B-B14F-4D97-AF65-F5344CB8AC3E}">
        <p14:creationId xmlns:p14="http://schemas.microsoft.com/office/powerpoint/2010/main" val="12061135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a:spLocks/>
          </p:cNvSpPr>
          <p:nvPr/>
        </p:nvSpPr>
        <p:spPr bwMode="auto">
          <a:xfrm>
            <a:off x="9024509" y="572895"/>
            <a:ext cx="633506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dirty="0">
                <a:latin typeface="Lato Regular"/>
                <a:ea typeface="ＭＳ Ｐゴシック" charset="0"/>
                <a:cs typeface="Lato Regular"/>
                <a:sym typeface="Bebas Neue" charset="0"/>
              </a:rPr>
              <a:t>THE MARKET</a:t>
            </a:r>
          </a:p>
        </p:txBody>
      </p:sp>
      <p:grpSp>
        <p:nvGrpSpPr>
          <p:cNvPr id="7" name="Group 6">
            <a:extLst>
              <a:ext uri="{FF2B5EF4-FFF2-40B4-BE49-F238E27FC236}">
                <a16:creationId xmlns:a16="http://schemas.microsoft.com/office/drawing/2014/main" id="{96520806-F74B-B74D-8CC7-B04586E88CFB}"/>
              </a:ext>
            </a:extLst>
          </p:cNvPr>
          <p:cNvGrpSpPr/>
          <p:nvPr/>
        </p:nvGrpSpPr>
        <p:grpSpPr>
          <a:xfrm>
            <a:off x="8227293" y="4680117"/>
            <a:ext cx="8018535" cy="8018535"/>
            <a:chOff x="8227293" y="6347547"/>
            <a:chExt cx="8018535" cy="8018535"/>
          </a:xfrm>
        </p:grpSpPr>
        <p:sp>
          <p:nvSpPr>
            <p:cNvPr id="4" name="Freeform 3"/>
            <p:cNvSpPr/>
            <p:nvPr/>
          </p:nvSpPr>
          <p:spPr>
            <a:xfrm>
              <a:off x="8227293" y="6347547"/>
              <a:ext cx="8018535" cy="8018535"/>
            </a:xfrm>
            <a:custGeom>
              <a:avLst/>
              <a:gdLst>
                <a:gd name="connsiteX0" fmla="*/ 0 w 7159211"/>
                <a:gd name="connsiteY0" fmla="*/ 3579606 h 7159211"/>
                <a:gd name="connsiteX1" fmla="*/ 3579606 w 7159211"/>
                <a:gd name="connsiteY1" fmla="*/ 0 h 7159211"/>
                <a:gd name="connsiteX2" fmla="*/ 7159212 w 7159211"/>
                <a:gd name="connsiteY2" fmla="*/ 3579606 h 7159211"/>
                <a:gd name="connsiteX3" fmla="*/ 3579606 w 7159211"/>
                <a:gd name="connsiteY3" fmla="*/ 7159212 h 7159211"/>
                <a:gd name="connsiteX4" fmla="*/ 0 w 7159211"/>
                <a:gd name="connsiteY4" fmla="*/ 3579606 h 715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9211" h="7159211">
                  <a:moveTo>
                    <a:pt x="0" y="3579606"/>
                  </a:moveTo>
                  <a:cubicBezTo>
                    <a:pt x="0" y="1602644"/>
                    <a:pt x="1602644" y="0"/>
                    <a:pt x="3579606" y="0"/>
                  </a:cubicBezTo>
                  <a:cubicBezTo>
                    <a:pt x="5556568" y="0"/>
                    <a:pt x="7159212" y="1602644"/>
                    <a:pt x="7159212" y="3579606"/>
                  </a:cubicBezTo>
                  <a:cubicBezTo>
                    <a:pt x="7159212" y="5556568"/>
                    <a:pt x="5556568" y="7159212"/>
                    <a:pt x="3579606" y="7159212"/>
                  </a:cubicBezTo>
                  <a:cubicBezTo>
                    <a:pt x="1602644" y="7159212"/>
                    <a:pt x="0" y="5556568"/>
                    <a:pt x="0" y="3579606"/>
                  </a:cubicBezTo>
                  <a:close/>
                </a:path>
              </a:pathLst>
            </a:custGeom>
            <a:solidFill>
              <a:schemeClr val="tx1">
                <a:lumMod val="40000"/>
                <a:lumOff val="60000"/>
              </a:schemeClr>
            </a:solidFill>
            <a:ln w="3175">
              <a:noFill/>
            </a:ln>
            <a:effectLst/>
          </p:spPr>
          <p:style>
            <a:lnRef idx="0">
              <a:scrgbClr r="0" g="0" b="0"/>
            </a:lnRef>
            <a:fillRef idx="3">
              <a:scrgbClr r="0" g="0" b="0"/>
            </a:fillRef>
            <a:effectRef idx="2">
              <a:scrgbClr r="0" g="0" b="0"/>
            </a:effectRef>
            <a:fontRef idx="minor">
              <a:schemeClr val="lt1"/>
            </a:fontRef>
          </p:style>
          <p:txBody>
            <a:bodyPr spcFirstLastPara="0" vert="horz" wrap="square" lIns="2406765" tIns="507785" rIns="2406766" bIns="5519232" numCol="1" spcCol="1270" anchor="ctr" anchorCtr="0">
              <a:noAutofit/>
            </a:bodyPr>
            <a:lstStyle/>
            <a:p>
              <a:pPr lvl="0" algn="ctr" defTabSz="488950">
                <a:lnSpc>
                  <a:spcPct val="90000"/>
                </a:lnSpc>
                <a:spcBef>
                  <a:spcPct val="0"/>
                </a:spcBef>
                <a:spcAft>
                  <a:spcPct val="35000"/>
                </a:spcAft>
              </a:pPr>
              <a:endParaRPr lang="en-US" sz="2400" kern="1200" dirty="0">
                <a:solidFill>
                  <a:srgbClr val="FFFFFF"/>
                </a:solidFill>
                <a:latin typeface="Lato Regular"/>
                <a:cs typeface="Lato Regular"/>
              </a:endParaRPr>
            </a:p>
          </p:txBody>
        </p:sp>
        <p:sp>
          <p:nvSpPr>
            <p:cNvPr id="5" name="Freeform 4"/>
            <p:cNvSpPr/>
            <p:nvPr/>
          </p:nvSpPr>
          <p:spPr>
            <a:xfrm>
              <a:off x="9229609" y="8252050"/>
              <a:ext cx="6013901" cy="6013901"/>
            </a:xfrm>
            <a:custGeom>
              <a:avLst/>
              <a:gdLst>
                <a:gd name="connsiteX0" fmla="*/ 0 w 5369408"/>
                <a:gd name="connsiteY0" fmla="*/ 2684704 h 5369408"/>
                <a:gd name="connsiteX1" fmla="*/ 2684704 w 5369408"/>
                <a:gd name="connsiteY1" fmla="*/ 0 h 5369408"/>
                <a:gd name="connsiteX2" fmla="*/ 5369408 w 5369408"/>
                <a:gd name="connsiteY2" fmla="*/ 2684704 h 5369408"/>
                <a:gd name="connsiteX3" fmla="*/ 2684704 w 5369408"/>
                <a:gd name="connsiteY3" fmla="*/ 5369408 h 5369408"/>
                <a:gd name="connsiteX4" fmla="*/ 0 w 5369408"/>
                <a:gd name="connsiteY4" fmla="*/ 2684704 h 536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408" h="5369408">
                  <a:moveTo>
                    <a:pt x="0" y="2684704"/>
                  </a:moveTo>
                  <a:cubicBezTo>
                    <a:pt x="0" y="1201983"/>
                    <a:pt x="1201983" y="0"/>
                    <a:pt x="2684704" y="0"/>
                  </a:cubicBezTo>
                  <a:cubicBezTo>
                    <a:pt x="4167425" y="0"/>
                    <a:pt x="5369408" y="1201983"/>
                    <a:pt x="5369408" y="2684704"/>
                  </a:cubicBezTo>
                  <a:cubicBezTo>
                    <a:pt x="5369408" y="4167425"/>
                    <a:pt x="4167425" y="5369408"/>
                    <a:pt x="2684704" y="5369408"/>
                  </a:cubicBezTo>
                  <a:cubicBezTo>
                    <a:pt x="1201983" y="5369408"/>
                    <a:pt x="0" y="4167425"/>
                    <a:pt x="0" y="2684704"/>
                  </a:cubicBezTo>
                  <a:close/>
                </a:path>
              </a:pathLst>
            </a:custGeom>
            <a:solidFill>
              <a:schemeClr val="tx1"/>
            </a:solidFill>
            <a:ln w="3175">
              <a:noFill/>
            </a:ln>
            <a:effectLst/>
          </p:spPr>
          <p:style>
            <a:lnRef idx="0">
              <a:scrgbClr r="0" g="0" b="0"/>
            </a:lnRef>
            <a:fillRef idx="3">
              <a:scrgbClr r="0" g="0" b="0"/>
            </a:fillRef>
            <a:effectRef idx="2">
              <a:scrgbClr r="0" g="0" b="0"/>
            </a:effectRef>
            <a:fontRef idx="minor">
              <a:schemeClr val="lt1"/>
            </a:fontRef>
          </p:style>
          <p:txBody>
            <a:bodyPr spcFirstLastPara="0" vert="horz" wrap="square" lIns="1511864" tIns="480937" rIns="1511864" bIns="3836819" numCol="1" spcCol="1270" anchor="ctr" anchorCtr="0">
              <a:noAutofit/>
            </a:bodyPr>
            <a:lstStyle/>
            <a:p>
              <a:pPr lvl="0" algn="ctr" defTabSz="488950">
                <a:lnSpc>
                  <a:spcPct val="90000"/>
                </a:lnSpc>
                <a:spcBef>
                  <a:spcPct val="0"/>
                </a:spcBef>
                <a:spcAft>
                  <a:spcPct val="35000"/>
                </a:spcAft>
              </a:pPr>
              <a:endParaRPr lang="en-US" sz="2400" kern="1200" dirty="0">
                <a:solidFill>
                  <a:srgbClr val="FFFFFF"/>
                </a:solidFill>
                <a:latin typeface="Lato Regular"/>
                <a:cs typeface="Lato Regular"/>
              </a:endParaRPr>
            </a:p>
          </p:txBody>
        </p:sp>
        <p:sp>
          <p:nvSpPr>
            <p:cNvPr id="6" name="Freeform 5"/>
            <p:cNvSpPr/>
            <p:nvPr/>
          </p:nvSpPr>
          <p:spPr>
            <a:xfrm>
              <a:off x="10231927" y="10157314"/>
              <a:ext cx="4009267" cy="4009267"/>
            </a:xfrm>
            <a:custGeom>
              <a:avLst/>
              <a:gdLst>
                <a:gd name="connsiteX0" fmla="*/ 0 w 3579605"/>
                <a:gd name="connsiteY0" fmla="*/ 1789803 h 3579605"/>
                <a:gd name="connsiteX1" fmla="*/ 1789803 w 3579605"/>
                <a:gd name="connsiteY1" fmla="*/ 0 h 3579605"/>
                <a:gd name="connsiteX2" fmla="*/ 3579606 w 3579605"/>
                <a:gd name="connsiteY2" fmla="*/ 1789803 h 3579605"/>
                <a:gd name="connsiteX3" fmla="*/ 1789803 w 3579605"/>
                <a:gd name="connsiteY3" fmla="*/ 3579606 h 3579605"/>
                <a:gd name="connsiteX4" fmla="*/ 0 w 3579605"/>
                <a:gd name="connsiteY4" fmla="*/ 1789803 h 357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605" h="3579605">
                  <a:moveTo>
                    <a:pt x="0" y="1789803"/>
                  </a:moveTo>
                  <a:cubicBezTo>
                    <a:pt x="0" y="801322"/>
                    <a:pt x="801322" y="0"/>
                    <a:pt x="1789803" y="0"/>
                  </a:cubicBezTo>
                  <a:cubicBezTo>
                    <a:pt x="2778284" y="0"/>
                    <a:pt x="3579606" y="801322"/>
                    <a:pt x="3579606" y="1789803"/>
                  </a:cubicBezTo>
                  <a:cubicBezTo>
                    <a:pt x="3579606" y="2778284"/>
                    <a:pt x="2778284" y="3579606"/>
                    <a:pt x="1789803" y="3579606"/>
                  </a:cubicBezTo>
                  <a:cubicBezTo>
                    <a:pt x="801322" y="3579606"/>
                    <a:pt x="0" y="2778284"/>
                    <a:pt x="0" y="1789803"/>
                  </a:cubicBezTo>
                  <a:close/>
                </a:path>
              </a:pathLst>
            </a:custGeom>
            <a:solidFill>
              <a:srgbClr val="F56507"/>
            </a:solidFill>
            <a:ln w="3175">
              <a:noFill/>
            </a:ln>
            <a:effectLst/>
          </p:spPr>
          <p:style>
            <a:lnRef idx="0">
              <a:scrgbClr r="0" g="0" b="0"/>
            </a:lnRef>
            <a:fillRef idx="3">
              <a:scrgbClr r="0" g="0" b="0"/>
            </a:fillRef>
            <a:effectRef idx="2">
              <a:scrgbClr r="0" g="0" b="0"/>
            </a:effectRef>
            <a:fontRef idx="minor">
              <a:schemeClr val="lt1"/>
            </a:fontRef>
          </p:style>
          <p:txBody>
            <a:bodyPr spcFirstLastPara="0" vert="horz" wrap="square" lIns="602453" tIns="973133" rIns="602453" bIns="973134" numCol="1" spcCol="1270" anchor="ctr" anchorCtr="0">
              <a:noAutofit/>
            </a:bodyPr>
            <a:lstStyle/>
            <a:p>
              <a:pPr lvl="0" algn="ctr" defTabSz="488950">
                <a:lnSpc>
                  <a:spcPct val="90000"/>
                </a:lnSpc>
                <a:spcBef>
                  <a:spcPct val="0"/>
                </a:spcBef>
                <a:spcAft>
                  <a:spcPct val="35000"/>
                </a:spcAft>
              </a:pPr>
              <a:endParaRPr lang="en-US" sz="2400" kern="1200" dirty="0">
                <a:solidFill>
                  <a:srgbClr val="FFFFFF"/>
                </a:solidFill>
                <a:latin typeface="Lato Regular"/>
                <a:cs typeface="Lato Regular"/>
              </a:endParaRPr>
            </a:p>
          </p:txBody>
        </p:sp>
      </p:grpSp>
      <p:sp>
        <p:nvSpPr>
          <p:cNvPr id="87" name="TextBox 86"/>
          <p:cNvSpPr txBox="1"/>
          <p:nvPr/>
        </p:nvSpPr>
        <p:spPr>
          <a:xfrm>
            <a:off x="11014163" y="5354963"/>
            <a:ext cx="2398659" cy="615517"/>
          </a:xfrm>
          <a:prstGeom prst="rect">
            <a:avLst/>
          </a:prstGeom>
          <a:noFill/>
        </p:spPr>
        <p:txBody>
          <a:bodyPr wrap="none" lIns="182843" tIns="91422" rIns="182843" bIns="91422" rtlCol="0">
            <a:spAutoFit/>
          </a:bodyPr>
          <a:lstStyle/>
          <a:p>
            <a:pPr algn="ctr"/>
            <a:r>
              <a:rPr lang="en-US" sz="2800" b="1" dirty="0">
                <a:solidFill>
                  <a:schemeClr val="bg1"/>
                </a:solidFill>
                <a:latin typeface="Lato Regular"/>
                <a:cs typeface="Lato Regular"/>
              </a:rPr>
              <a:t>$120+ Billion</a:t>
            </a:r>
          </a:p>
        </p:txBody>
      </p:sp>
      <p:sp>
        <p:nvSpPr>
          <p:cNvPr id="88" name="TextBox 87"/>
          <p:cNvSpPr txBox="1"/>
          <p:nvPr/>
        </p:nvSpPr>
        <p:spPr>
          <a:xfrm>
            <a:off x="11154425" y="7315586"/>
            <a:ext cx="2118134" cy="615517"/>
          </a:xfrm>
          <a:prstGeom prst="rect">
            <a:avLst/>
          </a:prstGeom>
          <a:noFill/>
        </p:spPr>
        <p:txBody>
          <a:bodyPr wrap="none" lIns="182843" tIns="91422" rIns="182843" bIns="91422" rtlCol="0">
            <a:spAutoFit/>
          </a:bodyPr>
          <a:lstStyle/>
          <a:p>
            <a:pPr algn="ctr"/>
            <a:r>
              <a:rPr lang="en-US" sz="2800" b="1">
                <a:solidFill>
                  <a:schemeClr val="bg1"/>
                </a:solidFill>
                <a:latin typeface="Lato Regular"/>
                <a:cs typeface="Lato Regular"/>
              </a:rPr>
              <a:t>$70</a:t>
            </a:r>
            <a:r>
              <a:rPr lang="en-US" sz="2800" b="1" dirty="0">
                <a:solidFill>
                  <a:schemeClr val="bg1"/>
                </a:solidFill>
                <a:latin typeface="Lato Regular"/>
                <a:cs typeface="Lato Regular"/>
              </a:rPr>
              <a:t>+ Billion</a:t>
            </a:r>
          </a:p>
        </p:txBody>
      </p:sp>
      <p:sp>
        <p:nvSpPr>
          <p:cNvPr id="89" name="TextBox 88"/>
          <p:cNvSpPr txBox="1"/>
          <p:nvPr/>
        </p:nvSpPr>
        <p:spPr>
          <a:xfrm>
            <a:off x="11193700" y="10063015"/>
            <a:ext cx="2039587" cy="615517"/>
          </a:xfrm>
          <a:prstGeom prst="rect">
            <a:avLst/>
          </a:prstGeom>
          <a:noFill/>
        </p:spPr>
        <p:txBody>
          <a:bodyPr wrap="none" lIns="182843" tIns="91422" rIns="182843" bIns="91422" rtlCol="0">
            <a:spAutoFit/>
          </a:bodyPr>
          <a:lstStyle/>
          <a:p>
            <a:pPr algn="ctr"/>
            <a:r>
              <a:rPr lang="en-US" sz="2800" b="1" dirty="0">
                <a:solidFill>
                  <a:schemeClr val="bg1"/>
                </a:solidFill>
                <a:latin typeface="Lato Regular"/>
                <a:cs typeface="Lato Regular"/>
              </a:rPr>
              <a:t>$1+ Billion</a:t>
            </a:r>
          </a:p>
        </p:txBody>
      </p:sp>
      <p:sp>
        <p:nvSpPr>
          <p:cNvPr id="93" name="Rectangle 92"/>
          <p:cNvSpPr/>
          <p:nvPr/>
        </p:nvSpPr>
        <p:spPr>
          <a:xfrm>
            <a:off x="18651831" y="3318613"/>
            <a:ext cx="4537756" cy="1144892"/>
          </a:xfrm>
          <a:prstGeom prst="rect">
            <a:avLst/>
          </a:prstGeom>
        </p:spPr>
        <p:txBody>
          <a:bodyPr wrap="square" lIns="182843" tIns="91422" rIns="182843" bIns="91422">
            <a:spAutoFit/>
          </a:bodyPr>
          <a:lstStyle/>
          <a:p>
            <a:pPr algn="ctr">
              <a:lnSpc>
                <a:spcPct val="130000"/>
              </a:lnSpc>
            </a:pPr>
            <a:r>
              <a:rPr lang="en-US" sz="2400" dirty="0" err="1">
                <a:latin typeface="Lato Light"/>
                <a:ea typeface="Open Sans" panose="020B0606030504020204" pitchFamily="34" charset="0"/>
                <a:cs typeface="Lato Light"/>
              </a:rPr>
              <a:t>ConTech</a:t>
            </a:r>
            <a:r>
              <a:rPr lang="en-US" sz="2400" dirty="0">
                <a:latin typeface="Lato Light"/>
                <a:ea typeface="Open Sans" panose="020B0606030504020204" pitchFamily="34" charset="0"/>
                <a:cs typeface="Lato Light"/>
              </a:rPr>
              <a:t>: 1% of budget typically allocated to technology</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94" name="Rectangle 93"/>
          <p:cNvSpPr/>
          <p:nvPr/>
        </p:nvSpPr>
        <p:spPr>
          <a:xfrm>
            <a:off x="18062696" y="2724089"/>
            <a:ext cx="5449239" cy="744783"/>
          </a:xfrm>
          <a:prstGeom prst="rect">
            <a:avLst/>
          </a:prstGeom>
        </p:spPr>
        <p:txBody>
          <a:bodyPr wrap="none" lIns="182843" tIns="91422" rIns="182843" bIns="91422">
            <a:spAutoFit/>
          </a:bodyPr>
          <a:lstStyle/>
          <a:p>
            <a:pPr algn="ctr">
              <a:lnSpc>
                <a:spcPct val="130000"/>
              </a:lnSpc>
            </a:pPr>
            <a:r>
              <a:rPr lang="en-US" sz="2800" dirty="0">
                <a:latin typeface="Lato Regular"/>
                <a:ea typeface="Open Sans" panose="020B0606030504020204" pitchFamily="34" charset="0"/>
                <a:cs typeface="Lato Regular"/>
              </a:rPr>
              <a:t>Construction Worldwide 13% GDP</a:t>
            </a:r>
          </a:p>
        </p:txBody>
      </p:sp>
      <p:sp>
        <p:nvSpPr>
          <p:cNvPr id="98" name="Rectangle 97"/>
          <p:cNvSpPr/>
          <p:nvPr/>
        </p:nvSpPr>
        <p:spPr>
          <a:xfrm>
            <a:off x="18918621" y="8855046"/>
            <a:ext cx="4004175" cy="1090390"/>
          </a:xfrm>
          <a:prstGeom prst="rect">
            <a:avLst/>
          </a:prstGeom>
        </p:spPr>
        <p:txBody>
          <a:bodyPr wrap="square" lIns="182843" tIns="91422" rIns="182843" bIns="91422">
            <a:spAutoFit/>
          </a:bodyPr>
          <a:lstStyle/>
          <a:p>
            <a:pPr algn="ctr">
              <a:lnSpc>
                <a:spcPct val="130000"/>
              </a:lnSpc>
            </a:pPr>
            <a:r>
              <a:rPr lang="en-US" sz="2400" dirty="0">
                <a:ea typeface="Open Sans" panose="020B0606030504020204" pitchFamily="34" charset="0"/>
                <a:cs typeface="Lato Light"/>
              </a:rPr>
              <a:t>Of $70 Billion</a:t>
            </a:r>
          </a:p>
          <a:p>
            <a:pPr algn="ctr">
              <a:lnSpc>
                <a:spcPct val="130000"/>
              </a:lnSpc>
            </a:pPr>
            <a:r>
              <a:rPr lang="en-US" sz="2400" dirty="0">
                <a:latin typeface="Lato Light"/>
                <a:ea typeface="Open Sans" panose="020B0606030504020204" pitchFamily="34" charset="0"/>
                <a:cs typeface="Lato Light"/>
              </a:rPr>
              <a:t>target market </a:t>
            </a:r>
          </a:p>
        </p:txBody>
      </p:sp>
      <p:sp>
        <p:nvSpPr>
          <p:cNvPr id="99" name="Rectangle 98"/>
          <p:cNvSpPr/>
          <p:nvPr/>
        </p:nvSpPr>
        <p:spPr>
          <a:xfrm>
            <a:off x="19696182" y="8260522"/>
            <a:ext cx="2182254" cy="681240"/>
          </a:xfrm>
          <a:prstGeom prst="rect">
            <a:avLst/>
          </a:prstGeom>
        </p:spPr>
        <p:txBody>
          <a:bodyPr wrap="none" lIns="182843" tIns="91422" rIns="182843" bIns="91422">
            <a:spAutoFit/>
          </a:bodyPr>
          <a:lstStyle/>
          <a:p>
            <a:pPr algn="ctr">
              <a:lnSpc>
                <a:spcPct val="130000"/>
              </a:lnSpc>
            </a:pPr>
            <a:r>
              <a:rPr lang="en-US" sz="2800" dirty="0">
                <a:latin typeface="Lato Regular"/>
                <a:ea typeface="Open Sans" panose="020B0606030504020204" pitchFamily="34" charset="0"/>
                <a:cs typeface="Lato Regular"/>
              </a:rPr>
              <a:t>Reach 1.5%</a:t>
            </a:r>
          </a:p>
        </p:txBody>
      </p:sp>
      <p:sp>
        <p:nvSpPr>
          <p:cNvPr id="103" name="Rectangle 102"/>
          <p:cNvSpPr/>
          <p:nvPr/>
        </p:nvSpPr>
        <p:spPr>
          <a:xfrm>
            <a:off x="2099837" y="8855046"/>
            <a:ext cx="3608927" cy="1144892"/>
          </a:xfrm>
          <a:prstGeom prst="rect">
            <a:avLst/>
          </a:prstGeom>
        </p:spPr>
        <p:txBody>
          <a:bodyPr wrap="square" lIns="182843" tIns="91422" rIns="182843" bIns="91422">
            <a:spAutoFit/>
          </a:bodyPr>
          <a:lstStyle/>
          <a:p>
            <a:pPr algn="ctr">
              <a:lnSpc>
                <a:spcPct val="130000"/>
              </a:lnSpc>
            </a:pPr>
            <a:r>
              <a:rPr lang="en-US" sz="2400" dirty="0">
                <a:latin typeface="Lato Light"/>
                <a:ea typeface="Open Sans" panose="020B0606030504020204" pitchFamily="34" charset="0"/>
                <a:cs typeface="Lato Light"/>
              </a:rPr>
              <a:t>Europe, GCC, England, USA</a:t>
            </a:r>
          </a:p>
        </p:txBody>
      </p:sp>
      <p:sp>
        <p:nvSpPr>
          <p:cNvPr id="104" name="Rectangle 103"/>
          <p:cNvSpPr/>
          <p:nvPr/>
        </p:nvSpPr>
        <p:spPr>
          <a:xfrm>
            <a:off x="2704556" y="8260522"/>
            <a:ext cx="2399493" cy="744783"/>
          </a:xfrm>
          <a:prstGeom prst="rect">
            <a:avLst/>
          </a:prstGeom>
        </p:spPr>
        <p:txBody>
          <a:bodyPr wrap="none" lIns="182843" tIns="91422" rIns="182843" bIns="91422">
            <a:spAutoFit/>
          </a:bodyPr>
          <a:lstStyle/>
          <a:p>
            <a:pPr algn="ctr">
              <a:lnSpc>
                <a:spcPct val="130000"/>
              </a:lnSpc>
            </a:pPr>
            <a:r>
              <a:rPr lang="en-US" sz="2800" dirty="0">
                <a:latin typeface="Lato Regular"/>
                <a:ea typeface="Open Sans" panose="020B0606030504020204" pitchFamily="34" charset="0"/>
                <a:cs typeface="Lato Regular"/>
              </a:rPr>
              <a:t>Target Market</a:t>
            </a:r>
          </a:p>
        </p:txBody>
      </p:sp>
      <p:cxnSp>
        <p:nvCxnSpPr>
          <p:cNvPr id="8" name="Elbow Connector 7"/>
          <p:cNvCxnSpPr>
            <a:endCxn id="87" idx="3"/>
          </p:cNvCxnSpPr>
          <p:nvPr/>
        </p:nvCxnSpPr>
        <p:spPr>
          <a:xfrm rot="10800000" flipV="1">
            <a:off x="13412823" y="2320652"/>
            <a:ext cx="7054009" cy="3342070"/>
          </a:xfrm>
          <a:prstGeom prst="bentConnector3">
            <a:avLst/>
          </a:prstGeom>
          <a:ln>
            <a:solidFill>
              <a:schemeClr val="tx1">
                <a:lumMod val="40000"/>
                <a:lumOff val="60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 name="Elbow Connector 9"/>
          <p:cNvCxnSpPr>
            <a:cxnSpLocks/>
          </p:cNvCxnSpPr>
          <p:nvPr/>
        </p:nvCxnSpPr>
        <p:spPr>
          <a:xfrm flipH="1">
            <a:off x="12192000" y="7916462"/>
            <a:ext cx="8274801" cy="3115592"/>
          </a:xfrm>
          <a:prstGeom prst="bentConnector3">
            <a:avLst>
              <a:gd name="adj1" fmla="val 21195"/>
            </a:avLst>
          </a:prstGeom>
          <a:ln>
            <a:solidFill>
              <a:srgbClr val="F56507"/>
            </a:solidFill>
          </a:ln>
        </p:spPr>
        <p:style>
          <a:lnRef idx="2">
            <a:schemeClr val="accent1"/>
          </a:lnRef>
          <a:fillRef idx="0">
            <a:schemeClr val="accent1"/>
          </a:fillRef>
          <a:effectRef idx="1">
            <a:schemeClr val="accent1"/>
          </a:effectRef>
          <a:fontRef idx="minor">
            <a:schemeClr val="tx1"/>
          </a:fontRef>
        </p:style>
      </p:cxnSp>
      <p:cxnSp>
        <p:nvCxnSpPr>
          <p:cNvPr id="29" name="Elbow Connector 28"/>
          <p:cNvCxnSpPr>
            <a:cxnSpLocks/>
          </p:cNvCxnSpPr>
          <p:nvPr/>
        </p:nvCxnSpPr>
        <p:spPr>
          <a:xfrm>
            <a:off x="4180691" y="7876075"/>
            <a:ext cx="6224302" cy="613809"/>
          </a:xfrm>
          <a:prstGeom prst="bentConnector3">
            <a:avLst>
              <a:gd name="adj1" fmla="val 31744"/>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69BABCE3-ADA6-5943-A3EA-5DD6D087F9A1}"/>
              </a:ext>
            </a:extLst>
          </p:cNvPr>
          <p:cNvSpPr/>
          <p:nvPr/>
        </p:nvSpPr>
        <p:spPr>
          <a:xfrm>
            <a:off x="20176892" y="2026340"/>
            <a:ext cx="579817" cy="579817"/>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5A05E4D-7217-4F4A-8F60-15FF6E795BB0}"/>
              </a:ext>
            </a:extLst>
          </p:cNvPr>
          <p:cNvSpPr/>
          <p:nvPr/>
        </p:nvSpPr>
        <p:spPr>
          <a:xfrm>
            <a:off x="20466800" y="7640177"/>
            <a:ext cx="579817" cy="579817"/>
          </a:xfrm>
          <a:prstGeom prst="ellipse">
            <a:avLst/>
          </a:prstGeom>
          <a:solidFill>
            <a:srgbClr val="F565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4417CBB-3699-9F43-BFDE-527FC3D52638}"/>
              </a:ext>
            </a:extLst>
          </p:cNvPr>
          <p:cNvSpPr/>
          <p:nvPr/>
        </p:nvSpPr>
        <p:spPr>
          <a:xfrm>
            <a:off x="3614391" y="7590662"/>
            <a:ext cx="579817" cy="5798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173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7408912" y="572895"/>
            <a:ext cx="956627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dirty="0">
                <a:latin typeface="Lato Regular"/>
                <a:ea typeface="ＭＳ Ｐゴシック" charset="0"/>
                <a:cs typeface="Lato Regular"/>
                <a:sym typeface="Bebas Neue" charset="0"/>
              </a:rPr>
              <a:t>FINANCIAL PROJECTIONS</a:t>
            </a:r>
          </a:p>
        </p:txBody>
      </p:sp>
      <p:sp>
        <p:nvSpPr>
          <p:cNvPr id="9" name="Rounded Rectangle 8">
            <a:extLst>
              <a:ext uri="{FF2B5EF4-FFF2-40B4-BE49-F238E27FC236}">
                <a16:creationId xmlns:a16="http://schemas.microsoft.com/office/drawing/2014/main" id="{26B11667-99AE-C04A-B78C-A0BF551A831C}"/>
              </a:ext>
            </a:extLst>
          </p:cNvPr>
          <p:cNvSpPr/>
          <p:nvPr/>
        </p:nvSpPr>
        <p:spPr>
          <a:xfrm>
            <a:off x="2007745" y="2398182"/>
            <a:ext cx="10009630" cy="5064125"/>
          </a:xfrm>
          <a:prstGeom prst="roundRect">
            <a:avLst>
              <a:gd name="adj" fmla="val 9630"/>
            </a:avLst>
          </a:prstGeom>
          <a:noFill/>
          <a:ln>
            <a:solidFill>
              <a:srgbClr val="F565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FBB3244F-5DAB-1446-966A-3A3FED56B389}"/>
              </a:ext>
            </a:extLst>
          </p:cNvPr>
          <p:cNvSpPr/>
          <p:nvPr/>
        </p:nvSpPr>
        <p:spPr>
          <a:xfrm>
            <a:off x="2007745" y="7848671"/>
            <a:ext cx="10009630" cy="5064125"/>
          </a:xfrm>
          <a:prstGeom prst="roundRect">
            <a:avLst>
              <a:gd name="adj" fmla="val 9630"/>
            </a:avLst>
          </a:prstGeom>
          <a:noFill/>
          <a:ln>
            <a:solidFill>
              <a:srgbClr val="F565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54B2D6F3-4645-1C4C-BFC3-5E1215175975}"/>
              </a:ext>
            </a:extLst>
          </p:cNvPr>
          <p:cNvSpPr/>
          <p:nvPr/>
        </p:nvSpPr>
        <p:spPr>
          <a:xfrm>
            <a:off x="12329540" y="2398182"/>
            <a:ext cx="10009630" cy="5064125"/>
          </a:xfrm>
          <a:prstGeom prst="roundRect">
            <a:avLst>
              <a:gd name="adj" fmla="val 9630"/>
            </a:avLst>
          </a:prstGeom>
          <a:noFill/>
          <a:ln>
            <a:solidFill>
              <a:srgbClr val="F565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E60CFE5F-C1D9-4C40-8DE6-EC76EE527146}"/>
              </a:ext>
            </a:extLst>
          </p:cNvPr>
          <p:cNvSpPr/>
          <p:nvPr/>
        </p:nvSpPr>
        <p:spPr>
          <a:xfrm>
            <a:off x="12329540" y="7848670"/>
            <a:ext cx="10009630" cy="5064125"/>
          </a:xfrm>
          <a:prstGeom prst="roundRect">
            <a:avLst>
              <a:gd name="adj" fmla="val 9630"/>
            </a:avLst>
          </a:prstGeom>
          <a:noFill/>
          <a:ln>
            <a:solidFill>
              <a:srgbClr val="F565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3ADEE02-98EF-0745-85B1-E5FE058A1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934" y="8229213"/>
            <a:ext cx="8395102" cy="4320000"/>
          </a:xfrm>
          <a:prstGeom prst="rect">
            <a:avLst/>
          </a:prstGeom>
        </p:spPr>
      </p:pic>
      <p:pic>
        <p:nvPicPr>
          <p:cNvPr id="7" name="Picture 6">
            <a:extLst>
              <a:ext uri="{FF2B5EF4-FFF2-40B4-BE49-F238E27FC236}">
                <a16:creationId xmlns:a16="http://schemas.microsoft.com/office/drawing/2014/main" id="{09E814B6-C98C-414F-A5CD-0F38DF42B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437" y="2995225"/>
            <a:ext cx="9267310" cy="3960000"/>
          </a:xfrm>
          <a:prstGeom prst="rect">
            <a:avLst/>
          </a:prstGeom>
        </p:spPr>
      </p:pic>
      <p:pic>
        <p:nvPicPr>
          <p:cNvPr id="14" name="Picture 13">
            <a:extLst>
              <a:ext uri="{FF2B5EF4-FFF2-40B4-BE49-F238E27FC236}">
                <a16:creationId xmlns:a16="http://schemas.microsoft.com/office/drawing/2014/main" id="{4A975595-C651-CE4E-B770-C25F68EC0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7362" y="2809405"/>
            <a:ext cx="7103077" cy="4320000"/>
          </a:xfrm>
          <a:prstGeom prst="rect">
            <a:avLst/>
          </a:prstGeom>
        </p:spPr>
      </p:pic>
      <p:pic>
        <p:nvPicPr>
          <p:cNvPr id="17" name="Picture 16">
            <a:extLst>
              <a:ext uri="{FF2B5EF4-FFF2-40B4-BE49-F238E27FC236}">
                <a16:creationId xmlns:a16="http://schemas.microsoft.com/office/drawing/2014/main" id="{CE8146B4-1E86-0744-8A14-CA191DF652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5357" y="8432413"/>
            <a:ext cx="9165695" cy="3960000"/>
          </a:xfrm>
          <a:prstGeom prst="rect">
            <a:avLst/>
          </a:prstGeom>
        </p:spPr>
      </p:pic>
    </p:spTree>
    <p:extLst>
      <p:ext uri="{BB962C8B-B14F-4D97-AF65-F5344CB8AC3E}">
        <p14:creationId xmlns:p14="http://schemas.microsoft.com/office/powerpoint/2010/main" val="635029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9F3A81-E3FC-AF45-9791-990C28CF145F}"/>
              </a:ext>
            </a:extLst>
          </p:cNvPr>
          <p:cNvSpPr>
            <a:spLocks/>
          </p:cNvSpPr>
          <p:nvPr/>
        </p:nvSpPr>
        <p:spPr bwMode="auto">
          <a:xfrm>
            <a:off x="10214778" y="572895"/>
            <a:ext cx="3954544"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a:latin typeface="Lato Regular"/>
                <a:ea typeface="ＭＳ Ｐゴシック" charset="0"/>
                <a:cs typeface="Lato Regular"/>
                <a:sym typeface="Bebas Neue" charset="0"/>
              </a:rPr>
              <a:t>TRACTION</a:t>
            </a:r>
            <a:endParaRPr lang="en-US" sz="7200" b="1" dirty="0">
              <a:latin typeface="Lato Regular"/>
              <a:ea typeface="ＭＳ Ｐゴシック" charset="0"/>
              <a:cs typeface="Lato Regular"/>
              <a:sym typeface="Bebas Neue" charset="0"/>
            </a:endParaRPr>
          </a:p>
        </p:txBody>
      </p:sp>
      <p:grpSp>
        <p:nvGrpSpPr>
          <p:cNvPr id="2" name="Group 1">
            <a:extLst>
              <a:ext uri="{FF2B5EF4-FFF2-40B4-BE49-F238E27FC236}">
                <a16:creationId xmlns:a16="http://schemas.microsoft.com/office/drawing/2014/main" id="{928E5976-69CF-DD45-8221-0EC371425E5C}"/>
              </a:ext>
            </a:extLst>
          </p:cNvPr>
          <p:cNvGrpSpPr/>
          <p:nvPr/>
        </p:nvGrpSpPr>
        <p:grpSpPr>
          <a:xfrm>
            <a:off x="2419508" y="3464415"/>
            <a:ext cx="19538633" cy="7564658"/>
            <a:chOff x="2593442" y="3464415"/>
            <a:chExt cx="19538633" cy="7564658"/>
          </a:xfrm>
        </p:grpSpPr>
        <p:sp>
          <p:nvSpPr>
            <p:cNvPr id="4" name="Freeform 3">
              <a:extLst>
                <a:ext uri="{FF2B5EF4-FFF2-40B4-BE49-F238E27FC236}">
                  <a16:creationId xmlns:a16="http://schemas.microsoft.com/office/drawing/2014/main" id="{42A768A5-56D4-5F4E-8958-41985DB9E36E}"/>
                </a:ext>
              </a:extLst>
            </p:cNvPr>
            <p:cNvSpPr/>
            <p:nvPr/>
          </p:nvSpPr>
          <p:spPr>
            <a:xfrm>
              <a:off x="2593442" y="3473796"/>
              <a:ext cx="7052007" cy="7555277"/>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rgbClr val="F56507"/>
            </a:solidFill>
            <a:ln w="57150" cmpd="sng">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lvl="0" algn="ctr" defTabSz="1022350">
                <a:lnSpc>
                  <a:spcPct val="90000"/>
                </a:lnSpc>
                <a:spcBef>
                  <a:spcPct val="0"/>
                </a:spcBef>
                <a:spcAft>
                  <a:spcPct val="35000"/>
                </a:spcAft>
              </a:pPr>
              <a:r>
                <a:rPr lang="en-US" dirty="0">
                  <a:latin typeface="Lato Regular"/>
                </a:rPr>
                <a:t>Pilot Project</a:t>
              </a:r>
            </a:p>
            <a:p>
              <a:pPr lvl="0" algn="ctr" defTabSz="1022350">
                <a:lnSpc>
                  <a:spcPct val="90000"/>
                </a:lnSpc>
                <a:spcBef>
                  <a:spcPct val="0"/>
                </a:spcBef>
                <a:spcAft>
                  <a:spcPct val="35000"/>
                </a:spcAft>
              </a:pPr>
              <a:r>
                <a:rPr lang="en-US" sz="2300" dirty="0">
                  <a:latin typeface="Lato Regular"/>
                </a:rPr>
                <a:t>March 2020</a:t>
              </a:r>
            </a:p>
          </p:txBody>
        </p:sp>
        <p:sp>
          <p:nvSpPr>
            <p:cNvPr id="5" name="Freeform 4">
              <a:extLst>
                <a:ext uri="{FF2B5EF4-FFF2-40B4-BE49-F238E27FC236}">
                  <a16:creationId xmlns:a16="http://schemas.microsoft.com/office/drawing/2014/main" id="{63D6E0A3-9203-8840-9075-5A3AA5FA60D9}"/>
                </a:ext>
              </a:extLst>
            </p:cNvPr>
            <p:cNvSpPr/>
            <p:nvPr/>
          </p:nvSpPr>
          <p:spPr>
            <a:xfrm>
              <a:off x="8836755" y="3464415"/>
              <a:ext cx="7052007" cy="7555277"/>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tx1"/>
            </a:solidFill>
            <a:ln w="57150" cmpd="sng">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algn="ctr" defTabSz="1022350">
                <a:lnSpc>
                  <a:spcPct val="90000"/>
                </a:lnSpc>
                <a:spcBef>
                  <a:spcPct val="0"/>
                </a:spcBef>
                <a:spcAft>
                  <a:spcPct val="35000"/>
                </a:spcAft>
              </a:pPr>
              <a:r>
                <a:rPr lang="en-US" dirty="0">
                  <a:latin typeface="Lato Regular"/>
                </a:rPr>
                <a:t>2 Clients – 7 Projects</a:t>
              </a:r>
            </a:p>
            <a:p>
              <a:pPr lvl="0" algn="ctr" defTabSz="1022350">
                <a:lnSpc>
                  <a:spcPct val="90000"/>
                </a:lnSpc>
                <a:spcBef>
                  <a:spcPct val="0"/>
                </a:spcBef>
                <a:spcAft>
                  <a:spcPct val="35000"/>
                </a:spcAft>
              </a:pPr>
              <a:r>
                <a:rPr lang="en-US" sz="2300" dirty="0">
                  <a:latin typeface="Lato Regular"/>
                </a:rPr>
                <a:t>May 2021</a:t>
              </a:r>
            </a:p>
            <a:p>
              <a:pPr lvl="0" algn="ctr" defTabSz="1022350">
                <a:lnSpc>
                  <a:spcPct val="90000"/>
                </a:lnSpc>
                <a:spcBef>
                  <a:spcPct val="0"/>
                </a:spcBef>
                <a:spcAft>
                  <a:spcPct val="35000"/>
                </a:spcAft>
              </a:pPr>
              <a:endParaRPr lang="en-US" sz="2300" dirty="0">
                <a:latin typeface="Lato Regular"/>
              </a:endParaRPr>
            </a:p>
            <a:p>
              <a:pPr lvl="0" algn="ctr" defTabSz="1022350">
                <a:lnSpc>
                  <a:spcPct val="90000"/>
                </a:lnSpc>
                <a:spcBef>
                  <a:spcPct val="0"/>
                </a:spcBef>
                <a:spcAft>
                  <a:spcPct val="35000"/>
                </a:spcAft>
              </a:pPr>
              <a:r>
                <a:rPr lang="en-US" dirty="0">
                  <a:latin typeface="Lato Regular"/>
                  <a:cs typeface="Lato Regular"/>
                </a:rPr>
                <a:t>Advanced Neg. Bouygues</a:t>
              </a:r>
            </a:p>
            <a:p>
              <a:pPr lvl="0" algn="ctr" defTabSz="1022350">
                <a:lnSpc>
                  <a:spcPct val="90000"/>
                </a:lnSpc>
                <a:spcBef>
                  <a:spcPct val="0"/>
                </a:spcBef>
                <a:spcAft>
                  <a:spcPct val="35000"/>
                </a:spcAft>
              </a:pPr>
              <a:r>
                <a:rPr lang="en-US" sz="2300" dirty="0">
                  <a:latin typeface="Lato Regular"/>
                </a:rPr>
                <a:t>Target</a:t>
              </a:r>
              <a:r>
                <a:rPr lang="en-US" sz="2300" dirty="0">
                  <a:latin typeface="Lato Regular"/>
                  <a:cs typeface="Lato Regular"/>
                </a:rPr>
                <a:t> to sign in June 2021</a:t>
              </a:r>
            </a:p>
          </p:txBody>
        </p:sp>
        <p:sp>
          <p:nvSpPr>
            <p:cNvPr id="8" name="Freeform 7">
              <a:extLst>
                <a:ext uri="{FF2B5EF4-FFF2-40B4-BE49-F238E27FC236}">
                  <a16:creationId xmlns:a16="http://schemas.microsoft.com/office/drawing/2014/main" id="{D4990887-6AA5-5546-A4D9-688EB133B35C}"/>
                </a:ext>
              </a:extLst>
            </p:cNvPr>
            <p:cNvSpPr/>
            <p:nvPr/>
          </p:nvSpPr>
          <p:spPr>
            <a:xfrm>
              <a:off x="15080068" y="3464416"/>
              <a:ext cx="7052007" cy="7555277"/>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tx1">
                <a:lumMod val="60000"/>
                <a:lumOff val="40000"/>
              </a:schemeClr>
            </a:solidFill>
            <a:ln w="57150" cmpd="sng">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lvl="0" algn="ctr" defTabSz="1022350">
                <a:lnSpc>
                  <a:spcPct val="90000"/>
                </a:lnSpc>
                <a:spcBef>
                  <a:spcPct val="0"/>
                </a:spcBef>
                <a:spcAft>
                  <a:spcPct val="35000"/>
                </a:spcAft>
              </a:pPr>
              <a:endParaRPr lang="en-US" kern="1200" dirty="0">
                <a:latin typeface="Lato Regular"/>
                <a:cs typeface="Lato Regular"/>
              </a:endParaRPr>
            </a:p>
            <a:p>
              <a:pPr lvl="0" algn="ctr" defTabSz="1022350">
                <a:lnSpc>
                  <a:spcPct val="90000"/>
                </a:lnSpc>
                <a:spcBef>
                  <a:spcPct val="0"/>
                </a:spcBef>
                <a:spcAft>
                  <a:spcPct val="35000"/>
                </a:spcAft>
              </a:pPr>
              <a:endParaRPr lang="en-US" dirty="0">
                <a:latin typeface="Lato Regular"/>
                <a:cs typeface="Lato Regular"/>
              </a:endParaRPr>
            </a:p>
            <a:p>
              <a:pPr lvl="0" algn="ctr" defTabSz="1022350">
                <a:lnSpc>
                  <a:spcPct val="90000"/>
                </a:lnSpc>
                <a:spcBef>
                  <a:spcPct val="0"/>
                </a:spcBef>
                <a:spcAft>
                  <a:spcPct val="35000"/>
                </a:spcAft>
              </a:pPr>
              <a:r>
                <a:rPr lang="en-US" dirty="0">
                  <a:latin typeface="Lato Regular"/>
                  <a:cs typeface="Lato Regular"/>
                </a:rPr>
                <a:t>70</a:t>
              </a:r>
              <a:r>
                <a:rPr lang="en-US" kern="1200" dirty="0">
                  <a:latin typeface="Lato Regular"/>
                  <a:cs typeface="Lato Regular"/>
                </a:rPr>
                <a:t>+ Potential Clients</a:t>
              </a:r>
            </a:p>
            <a:p>
              <a:pPr lvl="0" algn="ctr" defTabSz="1022350">
                <a:lnSpc>
                  <a:spcPct val="90000"/>
                </a:lnSpc>
                <a:spcBef>
                  <a:spcPct val="0"/>
                </a:spcBef>
                <a:spcAft>
                  <a:spcPct val="35000"/>
                </a:spcAft>
              </a:pPr>
              <a:endParaRPr lang="en-US" sz="3000" dirty="0">
                <a:latin typeface="Lato Regular"/>
                <a:cs typeface="Lato Regular"/>
              </a:endParaRPr>
            </a:p>
            <a:p>
              <a:pPr lvl="0" algn="ctr" defTabSz="1022350">
                <a:lnSpc>
                  <a:spcPct val="90000"/>
                </a:lnSpc>
                <a:spcBef>
                  <a:spcPct val="0"/>
                </a:spcBef>
                <a:spcAft>
                  <a:spcPct val="35000"/>
                </a:spcAft>
              </a:pPr>
              <a:endParaRPr lang="en-US" sz="3000" dirty="0">
                <a:latin typeface="Lato Regular"/>
                <a:cs typeface="Lato Regular"/>
              </a:endParaRPr>
            </a:p>
            <a:p>
              <a:pPr lvl="0" algn="ctr" defTabSz="1022350">
                <a:lnSpc>
                  <a:spcPct val="90000"/>
                </a:lnSpc>
                <a:spcBef>
                  <a:spcPct val="0"/>
                </a:spcBef>
                <a:spcAft>
                  <a:spcPct val="35000"/>
                </a:spcAft>
              </a:pPr>
              <a:endParaRPr lang="en-US" sz="3000" dirty="0">
                <a:latin typeface="Lato Regular"/>
                <a:cs typeface="Lato Regular"/>
              </a:endParaRPr>
            </a:p>
            <a:p>
              <a:pPr lvl="0" algn="ctr" defTabSz="1022350">
                <a:lnSpc>
                  <a:spcPct val="90000"/>
                </a:lnSpc>
                <a:spcBef>
                  <a:spcPct val="0"/>
                </a:spcBef>
                <a:spcAft>
                  <a:spcPct val="35000"/>
                </a:spcAft>
              </a:pPr>
              <a:endParaRPr lang="en-US" sz="3000" dirty="0">
                <a:latin typeface="Lato Regular"/>
                <a:cs typeface="Lato Regular"/>
              </a:endParaRPr>
            </a:p>
            <a:p>
              <a:pPr lvl="0" algn="ctr" defTabSz="1022350">
                <a:lnSpc>
                  <a:spcPct val="90000"/>
                </a:lnSpc>
                <a:spcBef>
                  <a:spcPct val="0"/>
                </a:spcBef>
                <a:spcAft>
                  <a:spcPct val="35000"/>
                </a:spcAft>
              </a:pPr>
              <a:endParaRPr lang="en-US" sz="3000" dirty="0">
                <a:latin typeface="Lato Regular"/>
                <a:cs typeface="Lato Regular"/>
              </a:endParaRPr>
            </a:p>
            <a:p>
              <a:pPr lvl="0" algn="ctr" defTabSz="1022350">
                <a:lnSpc>
                  <a:spcPct val="90000"/>
                </a:lnSpc>
                <a:spcBef>
                  <a:spcPct val="0"/>
                </a:spcBef>
                <a:spcAft>
                  <a:spcPct val="35000"/>
                </a:spcAft>
              </a:pPr>
              <a:r>
                <a:rPr lang="en-US" sz="3000" dirty="0">
                  <a:latin typeface="Lato Regular"/>
                  <a:cs typeface="Lato Regular"/>
                </a:rPr>
                <a:t>Europe - MENA/Golf</a:t>
              </a:r>
            </a:p>
          </p:txBody>
        </p:sp>
      </p:grpSp>
      <p:sp>
        <p:nvSpPr>
          <p:cNvPr id="7" name="Rectangle 6">
            <a:extLst>
              <a:ext uri="{FF2B5EF4-FFF2-40B4-BE49-F238E27FC236}">
                <a16:creationId xmlns:a16="http://schemas.microsoft.com/office/drawing/2014/main" id="{91FBC495-82DC-4442-8B5C-8ECD7B578988}"/>
              </a:ext>
            </a:extLst>
          </p:cNvPr>
          <p:cNvSpPr/>
          <p:nvPr/>
        </p:nvSpPr>
        <p:spPr>
          <a:xfrm>
            <a:off x="11364721" y="9412147"/>
            <a:ext cx="2702984" cy="553998"/>
          </a:xfrm>
          <a:prstGeom prst="rect">
            <a:avLst/>
          </a:prstGeom>
        </p:spPr>
        <p:txBody>
          <a:bodyPr wrap="none">
            <a:spAutoFit/>
          </a:bodyPr>
          <a:lstStyle/>
          <a:p>
            <a:r>
              <a:rPr lang="en-US" sz="3000" dirty="0">
                <a:solidFill>
                  <a:schemeClr val="bg1"/>
                </a:solidFill>
                <a:latin typeface="Lato Regular"/>
                <a:cs typeface="Lato Regular"/>
              </a:rPr>
              <a:t>Europe - Africa</a:t>
            </a:r>
            <a:endParaRPr lang="fr-FR" sz="3000" dirty="0">
              <a:solidFill>
                <a:schemeClr val="bg1"/>
              </a:solidFill>
            </a:endParaRPr>
          </a:p>
        </p:txBody>
      </p:sp>
      <p:sp>
        <p:nvSpPr>
          <p:cNvPr id="9" name="Rectangle 8">
            <a:extLst>
              <a:ext uri="{FF2B5EF4-FFF2-40B4-BE49-F238E27FC236}">
                <a16:creationId xmlns:a16="http://schemas.microsoft.com/office/drawing/2014/main" id="{EC99E9C3-A956-8241-A8A3-F70EF470DBF0}"/>
              </a:ext>
            </a:extLst>
          </p:cNvPr>
          <p:cNvSpPr/>
          <p:nvPr/>
        </p:nvSpPr>
        <p:spPr>
          <a:xfrm>
            <a:off x="5085841" y="9436531"/>
            <a:ext cx="1204176" cy="553998"/>
          </a:xfrm>
          <a:prstGeom prst="rect">
            <a:avLst/>
          </a:prstGeom>
        </p:spPr>
        <p:txBody>
          <a:bodyPr wrap="none">
            <a:spAutoFit/>
          </a:bodyPr>
          <a:lstStyle/>
          <a:p>
            <a:r>
              <a:rPr lang="en-US" sz="3000" dirty="0">
                <a:solidFill>
                  <a:schemeClr val="bg1"/>
                </a:solidFill>
                <a:latin typeface="Lato Regular"/>
                <a:cs typeface="Lato Regular"/>
              </a:rPr>
              <a:t>Africa</a:t>
            </a:r>
            <a:endParaRPr lang="fr-FR" sz="3000" dirty="0">
              <a:solidFill>
                <a:schemeClr val="bg1"/>
              </a:solidFill>
            </a:endParaRPr>
          </a:p>
        </p:txBody>
      </p:sp>
    </p:spTree>
    <p:extLst>
      <p:ext uri="{BB962C8B-B14F-4D97-AF65-F5344CB8AC3E}">
        <p14:creationId xmlns:p14="http://schemas.microsoft.com/office/powerpoint/2010/main" val="2460723009"/>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1"/>
          <p:cNvSpPr>
            <a:spLocks/>
          </p:cNvSpPr>
          <p:nvPr/>
        </p:nvSpPr>
        <p:spPr bwMode="auto">
          <a:xfrm>
            <a:off x="10212501" y="572895"/>
            <a:ext cx="395909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dirty="0">
                <a:latin typeface="Lato Regular"/>
                <a:ea typeface="ＭＳ Ｐゴシック" charset="0"/>
                <a:cs typeface="Lato Regular"/>
                <a:sym typeface="Bebas Neue" charset="0"/>
              </a:rPr>
              <a:t>THE TEAM</a:t>
            </a:r>
          </a:p>
        </p:txBody>
      </p:sp>
      <p:sp>
        <p:nvSpPr>
          <p:cNvPr id="96" name="TextBox 95"/>
          <p:cNvSpPr txBox="1"/>
          <p:nvPr/>
        </p:nvSpPr>
        <p:spPr>
          <a:xfrm>
            <a:off x="2390398" y="6890672"/>
            <a:ext cx="4460260" cy="541174"/>
          </a:xfrm>
          <a:prstGeom prst="rect">
            <a:avLst/>
          </a:prstGeom>
          <a:noFill/>
        </p:spPr>
        <p:txBody>
          <a:bodyPr wrap="none" lIns="0" tIns="0" rIns="0" bIns="0" rtlCol="0">
            <a:spAutoFit/>
          </a:bodyPr>
          <a:lstStyle/>
          <a:p>
            <a:pPr>
              <a:lnSpc>
                <a:spcPts val="4533"/>
              </a:lnSpc>
              <a:spcAft>
                <a:spcPts val="1600"/>
              </a:spcAft>
            </a:pPr>
            <a:r>
              <a:rPr lang="en-US" sz="3200" b="1" cap="all" spc="53" dirty="0">
                <a:latin typeface="Lato Regular"/>
                <a:cs typeface="Lato Regular"/>
              </a:rPr>
              <a:t>Michella </a:t>
            </a:r>
            <a:r>
              <a:rPr lang="en-US" sz="3200" b="1" cap="all" spc="53" dirty="0" err="1">
                <a:latin typeface="Lato Regular"/>
                <a:cs typeface="Lato Regular"/>
              </a:rPr>
              <a:t>abou</a:t>
            </a:r>
            <a:r>
              <a:rPr lang="en-US" sz="3200" b="1" cap="all" spc="53" dirty="0">
                <a:latin typeface="Lato Regular"/>
                <a:cs typeface="Lato Regular"/>
              </a:rPr>
              <a:t> </a:t>
            </a:r>
            <a:r>
              <a:rPr lang="en-US" sz="3200" b="1" cap="all" spc="53" dirty="0" err="1">
                <a:latin typeface="Lato Regular"/>
                <a:cs typeface="Lato Regular"/>
              </a:rPr>
              <a:t>jaOUde</a:t>
            </a:r>
            <a:endParaRPr lang="en-US" sz="3200" b="1" cap="all" spc="53" dirty="0">
              <a:latin typeface="Lato Regular"/>
              <a:cs typeface="Lato Regular"/>
            </a:endParaRPr>
          </a:p>
        </p:txBody>
      </p:sp>
      <p:sp>
        <p:nvSpPr>
          <p:cNvPr id="100" name="TextBox 99"/>
          <p:cNvSpPr txBox="1"/>
          <p:nvPr/>
        </p:nvSpPr>
        <p:spPr>
          <a:xfrm>
            <a:off x="2407304" y="7404466"/>
            <a:ext cx="5139869" cy="577081"/>
          </a:xfrm>
          <a:prstGeom prst="rect">
            <a:avLst/>
          </a:prstGeom>
          <a:noFill/>
        </p:spPr>
        <p:txBody>
          <a:bodyPr wrap="none" lIns="0" tIns="0" rIns="0" bIns="0" rtlCol="0">
            <a:spAutoFit/>
          </a:bodyPr>
          <a:lstStyle/>
          <a:p>
            <a:pPr>
              <a:lnSpc>
                <a:spcPts val="4533"/>
              </a:lnSpc>
              <a:spcAft>
                <a:spcPts val="1600"/>
              </a:spcAft>
            </a:pPr>
            <a:r>
              <a:rPr lang="en-US" sz="2600" b="1" i="1" spc="53" dirty="0">
                <a:solidFill>
                  <a:srgbClr val="F56507"/>
                </a:solidFill>
                <a:latin typeface="Lato Regular"/>
                <a:cs typeface="Lato Regular"/>
              </a:rPr>
              <a:t>Co-founder: Chief Executive Office</a:t>
            </a:r>
          </a:p>
        </p:txBody>
      </p:sp>
      <p:sp>
        <p:nvSpPr>
          <p:cNvPr id="101" name="TextBox 100"/>
          <p:cNvSpPr txBox="1"/>
          <p:nvPr/>
        </p:nvSpPr>
        <p:spPr>
          <a:xfrm>
            <a:off x="12188825" y="6890672"/>
            <a:ext cx="3337196" cy="541174"/>
          </a:xfrm>
          <a:prstGeom prst="rect">
            <a:avLst/>
          </a:prstGeom>
          <a:noFill/>
        </p:spPr>
        <p:txBody>
          <a:bodyPr wrap="none" lIns="0" tIns="0" rIns="0" bIns="0" rtlCol="0">
            <a:spAutoFit/>
          </a:bodyPr>
          <a:lstStyle/>
          <a:p>
            <a:pPr>
              <a:lnSpc>
                <a:spcPts val="4533"/>
              </a:lnSpc>
              <a:spcAft>
                <a:spcPts val="1600"/>
              </a:spcAft>
            </a:pPr>
            <a:r>
              <a:rPr lang="en-US" sz="3200" b="1" cap="all" spc="53" dirty="0">
                <a:latin typeface="Lato Regular"/>
                <a:cs typeface="Lato Regular"/>
              </a:rPr>
              <a:t>SOUHAIL JABBOUR</a:t>
            </a:r>
          </a:p>
        </p:txBody>
      </p:sp>
      <p:sp>
        <p:nvSpPr>
          <p:cNvPr id="105" name="TextBox 104"/>
          <p:cNvSpPr txBox="1"/>
          <p:nvPr/>
        </p:nvSpPr>
        <p:spPr>
          <a:xfrm>
            <a:off x="12188825" y="7404466"/>
            <a:ext cx="5512663" cy="577081"/>
          </a:xfrm>
          <a:prstGeom prst="rect">
            <a:avLst/>
          </a:prstGeom>
          <a:noFill/>
        </p:spPr>
        <p:txBody>
          <a:bodyPr wrap="none" lIns="0" tIns="0" rIns="0" bIns="0" rtlCol="0">
            <a:spAutoFit/>
          </a:bodyPr>
          <a:lstStyle/>
          <a:p>
            <a:pPr>
              <a:lnSpc>
                <a:spcPts val="4533"/>
              </a:lnSpc>
              <a:spcAft>
                <a:spcPts val="1600"/>
              </a:spcAft>
            </a:pPr>
            <a:r>
              <a:rPr lang="en-US" sz="2600" b="1" i="1" spc="53" dirty="0">
                <a:solidFill>
                  <a:srgbClr val="F56507"/>
                </a:solidFill>
                <a:latin typeface="Lato Regular"/>
                <a:cs typeface="Lato Regular"/>
              </a:rPr>
              <a:t>Co-founder: Chief Technology Officer</a:t>
            </a:r>
          </a:p>
        </p:txBody>
      </p:sp>
      <p:pic>
        <p:nvPicPr>
          <p:cNvPr id="7" name="Picture Placeholder 6">
            <a:extLst>
              <a:ext uri="{FF2B5EF4-FFF2-40B4-BE49-F238E27FC236}">
                <a16:creationId xmlns:a16="http://schemas.microsoft.com/office/drawing/2014/main" id="{24EB2C79-E147-BC44-96A7-B92ADA5E941B}"/>
              </a:ext>
            </a:extLst>
          </p:cNvPr>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l="1264" r="1264"/>
          <a:stretch>
            <a:fillRect/>
          </a:stretch>
        </p:blipFill>
        <p:spPr>
          <a:xfrm>
            <a:off x="2442650" y="2921796"/>
            <a:ext cx="3790191" cy="3787775"/>
          </a:xfrm>
        </p:spPr>
      </p:pic>
      <p:pic>
        <p:nvPicPr>
          <p:cNvPr id="9" name="Picture Placeholder 8">
            <a:extLst>
              <a:ext uri="{FF2B5EF4-FFF2-40B4-BE49-F238E27FC236}">
                <a16:creationId xmlns:a16="http://schemas.microsoft.com/office/drawing/2014/main" id="{722B3372-D7AF-5C46-8BC9-A24EB4F81A2B}"/>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883" b="883"/>
          <a:stretch>
            <a:fillRect/>
          </a:stretch>
        </p:blipFill>
        <p:spPr>
          <a:xfrm>
            <a:off x="12188825" y="2921796"/>
            <a:ext cx="3790191" cy="3787775"/>
          </a:xfrm>
        </p:spPr>
      </p:pic>
      <p:sp>
        <p:nvSpPr>
          <p:cNvPr id="35" name="TextBox 34">
            <a:extLst>
              <a:ext uri="{FF2B5EF4-FFF2-40B4-BE49-F238E27FC236}">
                <a16:creationId xmlns:a16="http://schemas.microsoft.com/office/drawing/2014/main" id="{48823FDB-956A-3944-9012-54DBF6B5FEFF}"/>
              </a:ext>
            </a:extLst>
          </p:cNvPr>
          <p:cNvSpPr txBox="1"/>
          <p:nvPr/>
        </p:nvSpPr>
        <p:spPr>
          <a:xfrm>
            <a:off x="2396359" y="8439044"/>
            <a:ext cx="7957382" cy="2657331"/>
          </a:xfrm>
          <a:prstGeom prst="rect">
            <a:avLst/>
          </a:prstGeom>
          <a:noFill/>
        </p:spPr>
        <p:txBody>
          <a:bodyPr wrap="square" lIns="0" tIns="0" rIns="0" bIns="0" rtlCol="1">
            <a:spAutoFit/>
          </a:bodyPr>
          <a:lstStyle/>
          <a:p>
            <a:pPr marL="457200" indent="-457200">
              <a:lnSpc>
                <a:spcPts val="3466"/>
              </a:lnSpc>
              <a:buFont typeface="Arial" panose="020B0604020202020204" pitchFamily="34" charset="0"/>
              <a:buChar char="•"/>
            </a:pPr>
            <a:r>
              <a:rPr lang="en-US" sz="2800" dirty="0">
                <a:ea typeface="Open Sans" panose="020B0606030504020204" pitchFamily="34" charset="0"/>
                <a:cs typeface="Lato Light"/>
              </a:rPr>
              <a:t>Architect + MBA</a:t>
            </a:r>
          </a:p>
          <a:p>
            <a:pPr marL="457200" indent="-457200">
              <a:lnSpc>
                <a:spcPts val="3466"/>
              </a:lnSpc>
              <a:buFont typeface="Arial" panose="020B0604020202020204" pitchFamily="34" charset="0"/>
              <a:buChar char="•"/>
            </a:pPr>
            <a:r>
              <a:rPr lang="en-US" sz="2800" dirty="0">
                <a:ea typeface="Open Sans" panose="020B0606030504020204" pitchFamily="34" charset="0"/>
                <a:cs typeface="Lato Light"/>
              </a:rPr>
              <a:t>16 years project management experience in Construction</a:t>
            </a:r>
          </a:p>
          <a:p>
            <a:pPr marL="457200" indent="-457200">
              <a:lnSpc>
                <a:spcPts val="3466"/>
              </a:lnSpc>
              <a:buFont typeface="Arial" panose="020B0604020202020204" pitchFamily="34" charset="0"/>
              <a:buChar char="•"/>
            </a:pPr>
            <a:r>
              <a:rPr lang="en-US" sz="2800" dirty="0">
                <a:ea typeface="Open Sans" panose="020B0606030504020204" pitchFamily="34" charset="0"/>
                <a:cs typeface="Lato Light"/>
              </a:rPr>
              <a:t>Worked with local and international contractor and developers in Lebanon, Riyadh, Qatar</a:t>
            </a:r>
          </a:p>
          <a:p>
            <a:pPr>
              <a:lnSpc>
                <a:spcPts val="3466"/>
              </a:lnSpc>
            </a:pPr>
            <a:endParaRPr lang="en-US" sz="2800" dirty="0">
              <a:ea typeface="Open Sans" panose="020B0606030504020204" pitchFamily="34" charset="0"/>
              <a:cs typeface="Lato Light"/>
            </a:endParaRPr>
          </a:p>
        </p:txBody>
      </p:sp>
      <p:sp>
        <p:nvSpPr>
          <p:cNvPr id="36" name="TextBox 35">
            <a:extLst>
              <a:ext uri="{FF2B5EF4-FFF2-40B4-BE49-F238E27FC236}">
                <a16:creationId xmlns:a16="http://schemas.microsoft.com/office/drawing/2014/main" id="{660859E3-61D3-5A49-AEBC-F35470A7E7E7}"/>
              </a:ext>
            </a:extLst>
          </p:cNvPr>
          <p:cNvSpPr txBox="1"/>
          <p:nvPr/>
        </p:nvSpPr>
        <p:spPr>
          <a:xfrm>
            <a:off x="12188824" y="8432148"/>
            <a:ext cx="8450489" cy="2154436"/>
          </a:xfrm>
          <a:prstGeom prst="rect">
            <a:avLst/>
          </a:prstGeom>
          <a:noFill/>
        </p:spPr>
        <p:txBody>
          <a:bodyPr wrap="square" lIns="0" tIns="0" rIns="0" bIns="0" rtlCol="1">
            <a:spAutoFit/>
          </a:bodyPr>
          <a:lstStyle/>
          <a:p>
            <a:pPr marL="457200" indent="-457200">
              <a:buFont typeface="Arial" panose="020B0604020202020204" pitchFamily="34" charset="0"/>
              <a:buChar char="•"/>
            </a:pPr>
            <a:r>
              <a:rPr lang="en-US" sz="2800" dirty="0"/>
              <a:t> Computer Science BS + MBA</a:t>
            </a:r>
          </a:p>
          <a:p>
            <a:pPr marL="457200" indent="-457200">
              <a:buFont typeface="Arial" panose="020B0604020202020204" pitchFamily="34" charset="0"/>
              <a:buChar char="•"/>
            </a:pPr>
            <a:r>
              <a:rPr lang="en-US" sz="2800" dirty="0"/>
              <a:t>18 years experience in SaaS software development, including building ERP system for an international contracting company</a:t>
            </a:r>
          </a:p>
          <a:p>
            <a:pPr marL="457200" indent="-457200">
              <a:buFont typeface="Arial" panose="020B0604020202020204" pitchFamily="34" charset="0"/>
              <a:buChar char="•"/>
            </a:pPr>
            <a:r>
              <a:rPr lang="en-US" sz="2800" dirty="0"/>
              <a:t>Prior founder and  CTO  experience</a:t>
            </a:r>
          </a:p>
        </p:txBody>
      </p:sp>
      <p:sp>
        <p:nvSpPr>
          <p:cNvPr id="13" name="TextBox 12">
            <a:extLst>
              <a:ext uri="{FF2B5EF4-FFF2-40B4-BE49-F238E27FC236}">
                <a16:creationId xmlns:a16="http://schemas.microsoft.com/office/drawing/2014/main" id="{A702D031-1289-7343-8E9F-42882660A3DE}"/>
              </a:ext>
            </a:extLst>
          </p:cNvPr>
          <p:cNvSpPr txBox="1"/>
          <p:nvPr/>
        </p:nvSpPr>
        <p:spPr>
          <a:xfrm>
            <a:off x="2507963" y="11336687"/>
            <a:ext cx="17703557" cy="413126"/>
          </a:xfrm>
          <a:prstGeom prst="rect">
            <a:avLst/>
          </a:prstGeom>
          <a:noFill/>
        </p:spPr>
        <p:txBody>
          <a:bodyPr wrap="square" lIns="0" tIns="0" rIns="0" bIns="0" rtlCol="1">
            <a:spAutoFit/>
          </a:bodyPr>
          <a:lstStyle/>
          <a:p>
            <a:pPr algn="ctr">
              <a:lnSpc>
                <a:spcPts val="3466"/>
              </a:lnSpc>
            </a:pPr>
            <a:r>
              <a:rPr lang="en-US" sz="2800" b="1" dirty="0">
                <a:solidFill>
                  <a:srgbClr val="F56507"/>
                </a:solidFill>
                <a:ea typeface="Open Sans" panose="020B0606030504020204" pitchFamily="34" charset="0"/>
                <a:cs typeface="Lato Light"/>
              </a:rPr>
              <a:t>+ 3 developers </a:t>
            </a:r>
          </a:p>
        </p:txBody>
      </p:sp>
    </p:spTree>
    <p:extLst>
      <p:ext uri="{BB962C8B-B14F-4D97-AF65-F5344CB8AC3E}">
        <p14:creationId xmlns:p14="http://schemas.microsoft.com/office/powerpoint/2010/main" val="28880772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F59F3A81-E3FC-AF45-9791-990C28CF145F}"/>
              </a:ext>
            </a:extLst>
          </p:cNvPr>
          <p:cNvSpPr>
            <a:spLocks/>
          </p:cNvSpPr>
          <p:nvPr/>
        </p:nvSpPr>
        <p:spPr bwMode="auto">
          <a:xfrm>
            <a:off x="8798298" y="572895"/>
            <a:ext cx="67875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dirty="0">
                <a:latin typeface="Lato Regular"/>
                <a:ea typeface="ＭＳ Ｐゴシック" charset="0"/>
                <a:cs typeface="Lato Regular"/>
                <a:sym typeface="Bebas Neue" charset="0"/>
              </a:rPr>
              <a:t>BUSINESS MODEL</a:t>
            </a:r>
          </a:p>
        </p:txBody>
      </p:sp>
      <p:sp>
        <p:nvSpPr>
          <p:cNvPr id="4" name="Rectangle 2">
            <a:extLst>
              <a:ext uri="{FF2B5EF4-FFF2-40B4-BE49-F238E27FC236}">
                <a16:creationId xmlns:a16="http://schemas.microsoft.com/office/drawing/2014/main" id="{C86897B0-39EB-7546-A880-D7AD523B43CB}"/>
              </a:ext>
            </a:extLst>
          </p:cNvPr>
          <p:cNvSpPr>
            <a:spLocks/>
          </p:cNvSpPr>
          <p:nvPr/>
        </p:nvSpPr>
        <p:spPr bwMode="auto">
          <a:xfrm>
            <a:off x="11291895" y="1669165"/>
            <a:ext cx="181299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2800" b="1" dirty="0">
                <a:solidFill>
                  <a:srgbClr val="F56507"/>
                </a:solidFill>
                <a:latin typeface="Lato" panose="020F0502020204030203" pitchFamily="34" charset="77"/>
                <a:ea typeface="ＭＳ Ｐゴシック" charset="0"/>
                <a:cs typeface="Lato Light"/>
                <a:sym typeface="Montserrat-Regular" charset="0"/>
              </a:rPr>
              <a:t>SaaS </a:t>
            </a:r>
            <a:r>
              <a:rPr lang="en-US" sz="2800" dirty="0">
                <a:ea typeface="ＭＳ Ｐゴシック" charset="0"/>
                <a:cs typeface="Lato Light"/>
                <a:sym typeface="Montserrat-Regular" charset="0"/>
              </a:rPr>
              <a:t>Model</a:t>
            </a:r>
            <a:endParaRPr lang="en-US" sz="2800" b="1" dirty="0">
              <a:solidFill>
                <a:srgbClr val="F56507"/>
              </a:solidFill>
              <a:latin typeface="Lato" panose="020F0502020204030203" pitchFamily="34" charset="77"/>
              <a:ea typeface="ＭＳ Ｐゴシック" charset="0"/>
              <a:cs typeface="Lato Light"/>
              <a:sym typeface="Montserrat-Regular" charset="0"/>
            </a:endParaRPr>
          </a:p>
        </p:txBody>
      </p:sp>
      <p:sp>
        <p:nvSpPr>
          <p:cNvPr id="5" name="Rectangle 4">
            <a:extLst>
              <a:ext uri="{FF2B5EF4-FFF2-40B4-BE49-F238E27FC236}">
                <a16:creationId xmlns:a16="http://schemas.microsoft.com/office/drawing/2014/main" id="{3BA8C5D9-0DA0-EB4B-AA15-8B7EE5C84C49}"/>
              </a:ext>
            </a:extLst>
          </p:cNvPr>
          <p:cNvSpPr/>
          <p:nvPr/>
        </p:nvSpPr>
        <p:spPr>
          <a:xfrm>
            <a:off x="11230404" y="2338630"/>
            <a:ext cx="1923191" cy="84387"/>
          </a:xfrm>
          <a:prstGeom prst="rect">
            <a:avLst/>
          </a:prstGeom>
          <a:solidFill>
            <a:srgbClr val="F565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 name="Group 12">
            <a:extLst>
              <a:ext uri="{FF2B5EF4-FFF2-40B4-BE49-F238E27FC236}">
                <a16:creationId xmlns:a16="http://schemas.microsoft.com/office/drawing/2014/main" id="{99F0033E-453C-4945-92B3-896D03949B57}"/>
              </a:ext>
            </a:extLst>
          </p:cNvPr>
          <p:cNvGrpSpPr/>
          <p:nvPr/>
        </p:nvGrpSpPr>
        <p:grpSpPr>
          <a:xfrm>
            <a:off x="2995465" y="3400425"/>
            <a:ext cx="5802833" cy="7286625"/>
            <a:chOff x="9296976" y="3400425"/>
            <a:chExt cx="5802833" cy="7286625"/>
          </a:xfrm>
        </p:grpSpPr>
        <p:sp>
          <p:nvSpPr>
            <p:cNvPr id="6" name="Rounded Rectangle 5">
              <a:extLst>
                <a:ext uri="{FF2B5EF4-FFF2-40B4-BE49-F238E27FC236}">
                  <a16:creationId xmlns:a16="http://schemas.microsoft.com/office/drawing/2014/main" id="{857CCB16-276E-E549-96C7-EA88F9AC5344}"/>
                </a:ext>
              </a:extLst>
            </p:cNvPr>
            <p:cNvSpPr/>
            <p:nvPr/>
          </p:nvSpPr>
          <p:spPr>
            <a:xfrm>
              <a:off x="9296976" y="3400425"/>
              <a:ext cx="5802833" cy="7286625"/>
            </a:xfrm>
            <a:prstGeom prst="roundRect">
              <a:avLst>
                <a:gd name="adj" fmla="val 963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AE192-A16A-4C44-B9C0-7489E9F47BA0}"/>
                </a:ext>
              </a:extLst>
            </p:cNvPr>
            <p:cNvSpPr/>
            <p:nvPr/>
          </p:nvSpPr>
          <p:spPr>
            <a:xfrm>
              <a:off x="10473330" y="3971101"/>
              <a:ext cx="3430993" cy="681240"/>
            </a:xfrm>
            <a:prstGeom prst="rect">
              <a:avLst/>
            </a:prstGeom>
          </p:spPr>
          <p:txBody>
            <a:bodyPr wrap="none" lIns="182843" tIns="91422" rIns="182843" bIns="91422">
              <a:spAutoFit/>
            </a:bodyPr>
            <a:lstStyle/>
            <a:p>
              <a:pPr algn="ctr">
                <a:lnSpc>
                  <a:spcPct val="130000"/>
                </a:lnSpc>
              </a:pPr>
              <a:r>
                <a:rPr lang="en-US" sz="2800" dirty="0">
                  <a:solidFill>
                    <a:srgbClr val="F56507"/>
                  </a:solidFill>
                  <a:latin typeface="Lato Regular"/>
                  <a:ea typeface="Open Sans" panose="020B0606030504020204" pitchFamily="34" charset="0"/>
                  <a:cs typeface="Lato Regular"/>
                </a:rPr>
                <a:t>/CLIENT/PROJECT</a:t>
              </a:r>
            </a:p>
          </p:txBody>
        </p:sp>
        <p:sp>
          <p:nvSpPr>
            <p:cNvPr id="8" name="Rectangle 7">
              <a:extLst>
                <a:ext uri="{FF2B5EF4-FFF2-40B4-BE49-F238E27FC236}">
                  <a16:creationId xmlns:a16="http://schemas.microsoft.com/office/drawing/2014/main" id="{4C627F32-6082-5542-8DEF-57B8FB09D9DC}"/>
                </a:ext>
              </a:extLst>
            </p:cNvPr>
            <p:cNvSpPr/>
            <p:nvPr/>
          </p:nvSpPr>
          <p:spPr>
            <a:xfrm>
              <a:off x="10782354" y="5126980"/>
              <a:ext cx="2153400" cy="1603480"/>
            </a:xfrm>
            <a:prstGeom prst="rect">
              <a:avLst/>
            </a:prstGeom>
          </p:spPr>
          <p:txBody>
            <a:bodyPr wrap="none" lIns="182843" tIns="91422" rIns="182843" bIns="91422">
              <a:spAutoFit/>
            </a:bodyPr>
            <a:lstStyle/>
            <a:p>
              <a:pPr algn="ctr">
                <a:lnSpc>
                  <a:spcPct val="130000"/>
                </a:lnSpc>
              </a:pPr>
              <a:r>
                <a:rPr lang="en-US" sz="8000" b="1" dirty="0">
                  <a:latin typeface="Lato" panose="020F0502020204030203" pitchFamily="34" charset="77"/>
                  <a:ea typeface="Open Sans" panose="020B0606030504020204" pitchFamily="34" charset="0"/>
                  <a:cs typeface="Lato Regular"/>
                </a:rPr>
                <a:t>350</a:t>
              </a:r>
            </a:p>
          </p:txBody>
        </p:sp>
        <p:sp>
          <p:nvSpPr>
            <p:cNvPr id="9" name="Rectangle 8">
              <a:extLst>
                <a:ext uri="{FF2B5EF4-FFF2-40B4-BE49-F238E27FC236}">
                  <a16:creationId xmlns:a16="http://schemas.microsoft.com/office/drawing/2014/main" id="{1770468C-FF63-AD41-ADA7-098A7EE3B471}"/>
                </a:ext>
              </a:extLst>
            </p:cNvPr>
            <p:cNvSpPr/>
            <p:nvPr/>
          </p:nvSpPr>
          <p:spPr>
            <a:xfrm>
              <a:off x="12945486" y="5829774"/>
              <a:ext cx="1603570" cy="681240"/>
            </a:xfrm>
            <a:prstGeom prst="rect">
              <a:avLst/>
            </a:prstGeom>
          </p:spPr>
          <p:txBody>
            <a:bodyPr wrap="none" lIns="182843" tIns="91422" rIns="182843" bIns="91422">
              <a:spAutoFit/>
            </a:bodyPr>
            <a:lstStyle/>
            <a:p>
              <a:pPr algn="ctr">
                <a:lnSpc>
                  <a:spcPct val="130000"/>
                </a:lnSpc>
              </a:pPr>
              <a:r>
                <a:rPr lang="en-US" sz="2800" dirty="0">
                  <a:latin typeface="Lato Regular"/>
                  <a:ea typeface="Open Sans" panose="020B0606030504020204" pitchFamily="34" charset="0"/>
                  <a:cs typeface="Lato Regular"/>
                </a:rPr>
                <a:t>/ month</a:t>
              </a:r>
            </a:p>
          </p:txBody>
        </p:sp>
        <p:sp>
          <p:nvSpPr>
            <p:cNvPr id="10" name="Rectangle 9">
              <a:extLst>
                <a:ext uri="{FF2B5EF4-FFF2-40B4-BE49-F238E27FC236}">
                  <a16:creationId xmlns:a16="http://schemas.microsoft.com/office/drawing/2014/main" id="{267063A4-5985-644D-9CA7-5EF249E71783}"/>
                </a:ext>
              </a:extLst>
            </p:cNvPr>
            <p:cNvSpPr/>
            <p:nvPr/>
          </p:nvSpPr>
          <p:spPr>
            <a:xfrm>
              <a:off x="10177044" y="5332480"/>
              <a:ext cx="696271" cy="964971"/>
            </a:xfrm>
            <a:prstGeom prst="rect">
              <a:avLst/>
            </a:prstGeom>
          </p:spPr>
          <p:txBody>
            <a:bodyPr wrap="none" lIns="182843" tIns="91422" rIns="182843" bIns="91422">
              <a:spAutoFit/>
            </a:bodyPr>
            <a:lstStyle/>
            <a:p>
              <a:pPr algn="ctr">
                <a:lnSpc>
                  <a:spcPct val="130000"/>
                </a:lnSpc>
              </a:pPr>
              <a:r>
                <a:rPr lang="x-none" sz="4400" b="1" dirty="0">
                  <a:latin typeface="Lato" panose="020F0502020204030203" pitchFamily="34" charset="77"/>
                </a:rPr>
                <a:t>€</a:t>
              </a:r>
              <a:endParaRPr lang="en-US" b="1" dirty="0">
                <a:latin typeface="Lato" panose="020F0502020204030203" pitchFamily="34" charset="77"/>
                <a:ea typeface="Open Sans" panose="020B0606030504020204" pitchFamily="34" charset="0"/>
                <a:cs typeface="Lato Regular"/>
              </a:endParaRPr>
            </a:p>
          </p:txBody>
        </p:sp>
        <p:sp>
          <p:nvSpPr>
            <p:cNvPr id="11" name="Rectangle 10">
              <a:extLst>
                <a:ext uri="{FF2B5EF4-FFF2-40B4-BE49-F238E27FC236}">
                  <a16:creationId xmlns:a16="http://schemas.microsoft.com/office/drawing/2014/main" id="{010762A7-36CF-D541-82D6-C0B47DE21323}"/>
                </a:ext>
              </a:extLst>
            </p:cNvPr>
            <p:cNvSpPr/>
            <p:nvPr/>
          </p:nvSpPr>
          <p:spPr>
            <a:xfrm>
              <a:off x="9844081" y="7761450"/>
              <a:ext cx="3198558" cy="752157"/>
            </a:xfrm>
            <a:prstGeom prst="rect">
              <a:avLst/>
            </a:prstGeom>
          </p:spPr>
          <p:txBody>
            <a:bodyPr wrap="none" lIns="182843" tIns="91422" rIns="182843" bIns="91422">
              <a:spAutoFit/>
            </a:bodyPr>
            <a:lstStyle/>
            <a:p>
              <a:pPr>
                <a:lnSpc>
                  <a:spcPct val="130000"/>
                </a:lnSpc>
              </a:pPr>
              <a:r>
                <a:rPr lang="x-none" sz="3200">
                  <a:ea typeface="Open Sans" panose="020B0606030504020204" pitchFamily="34" charset="0"/>
                  <a:cs typeface="Lato Regular"/>
                </a:rPr>
                <a:t>Unlimited </a:t>
              </a:r>
              <a:r>
                <a:rPr lang="x-none" sz="3200" dirty="0">
                  <a:ea typeface="Open Sans" panose="020B0606030504020204" pitchFamily="34" charset="0"/>
                  <a:cs typeface="Lato Regular"/>
                </a:rPr>
                <a:t>Users</a:t>
              </a:r>
            </a:p>
          </p:txBody>
        </p:sp>
      </p:grpSp>
      <p:grpSp>
        <p:nvGrpSpPr>
          <p:cNvPr id="21" name="Group 20">
            <a:extLst>
              <a:ext uri="{FF2B5EF4-FFF2-40B4-BE49-F238E27FC236}">
                <a16:creationId xmlns:a16="http://schemas.microsoft.com/office/drawing/2014/main" id="{10DCF5FC-1197-4340-BF11-95F7363BC128}"/>
              </a:ext>
            </a:extLst>
          </p:cNvPr>
          <p:cNvGrpSpPr/>
          <p:nvPr/>
        </p:nvGrpSpPr>
        <p:grpSpPr>
          <a:xfrm>
            <a:off x="15541451" y="3400423"/>
            <a:ext cx="5802833" cy="7286625"/>
            <a:chOff x="9296976" y="3400425"/>
            <a:chExt cx="5802833" cy="7286625"/>
          </a:xfrm>
        </p:grpSpPr>
        <p:sp>
          <p:nvSpPr>
            <p:cNvPr id="22" name="Rounded Rectangle 21">
              <a:extLst>
                <a:ext uri="{FF2B5EF4-FFF2-40B4-BE49-F238E27FC236}">
                  <a16:creationId xmlns:a16="http://schemas.microsoft.com/office/drawing/2014/main" id="{9C3EEE34-4A05-E441-B16A-2ED51028F730}"/>
                </a:ext>
              </a:extLst>
            </p:cNvPr>
            <p:cNvSpPr/>
            <p:nvPr/>
          </p:nvSpPr>
          <p:spPr>
            <a:xfrm>
              <a:off x="9296976" y="3400425"/>
              <a:ext cx="5802833" cy="7286625"/>
            </a:xfrm>
            <a:prstGeom prst="roundRect">
              <a:avLst>
                <a:gd name="adj" fmla="val 963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848D51-2BC6-1040-B865-EE46424ABACD}"/>
                </a:ext>
              </a:extLst>
            </p:cNvPr>
            <p:cNvSpPr/>
            <p:nvPr/>
          </p:nvSpPr>
          <p:spPr>
            <a:xfrm>
              <a:off x="10298607" y="3971101"/>
              <a:ext cx="3780448" cy="681240"/>
            </a:xfrm>
            <a:prstGeom prst="rect">
              <a:avLst/>
            </a:prstGeom>
          </p:spPr>
          <p:txBody>
            <a:bodyPr wrap="none" lIns="182843" tIns="91422" rIns="182843" bIns="91422">
              <a:spAutoFit/>
            </a:bodyPr>
            <a:lstStyle/>
            <a:p>
              <a:pPr algn="ctr">
                <a:lnSpc>
                  <a:spcPct val="130000"/>
                </a:lnSpc>
              </a:pPr>
              <a:r>
                <a:rPr lang="en-US" sz="2800" dirty="0">
                  <a:solidFill>
                    <a:srgbClr val="F56507"/>
                  </a:solidFill>
                  <a:latin typeface="Lato Regular"/>
                  <a:ea typeface="Open Sans" panose="020B0606030504020204" pitchFamily="34" charset="0"/>
                  <a:cs typeface="Lato Regular"/>
                </a:rPr>
                <a:t>API &amp; CONNECTORS</a:t>
              </a:r>
            </a:p>
          </p:txBody>
        </p:sp>
        <p:sp>
          <p:nvSpPr>
            <p:cNvPr id="24" name="Rectangle 23">
              <a:extLst>
                <a:ext uri="{FF2B5EF4-FFF2-40B4-BE49-F238E27FC236}">
                  <a16:creationId xmlns:a16="http://schemas.microsoft.com/office/drawing/2014/main" id="{80A9A46F-413F-B441-BDB1-23B376A6E42B}"/>
                </a:ext>
              </a:extLst>
            </p:cNvPr>
            <p:cNvSpPr/>
            <p:nvPr/>
          </p:nvSpPr>
          <p:spPr>
            <a:xfrm>
              <a:off x="10602782" y="5109541"/>
              <a:ext cx="3318783" cy="1846623"/>
            </a:xfrm>
            <a:prstGeom prst="rect">
              <a:avLst/>
            </a:prstGeom>
          </p:spPr>
          <p:txBody>
            <a:bodyPr wrap="none" lIns="182843" tIns="91422" rIns="182843" bIns="91422">
              <a:spAutoFit/>
            </a:bodyPr>
            <a:lstStyle/>
            <a:p>
              <a:pPr algn="ctr"/>
              <a:r>
                <a:rPr lang="en-US" sz="5400" b="1" dirty="0">
                  <a:latin typeface="Lato" panose="020F0502020204030203" pitchFamily="34" charset="77"/>
                  <a:ea typeface="Open Sans" panose="020B0606030504020204" pitchFamily="34" charset="0"/>
                  <a:cs typeface="Lato Regular"/>
                </a:rPr>
                <a:t>CUSTOM</a:t>
              </a:r>
            </a:p>
            <a:p>
              <a:pPr algn="ctr"/>
              <a:r>
                <a:rPr lang="en-US" sz="5400" b="1" dirty="0">
                  <a:latin typeface="Lato" panose="020F0502020204030203" pitchFamily="34" charset="77"/>
                  <a:ea typeface="Open Sans" panose="020B0606030504020204" pitchFamily="34" charset="0"/>
                  <a:cs typeface="Lato Regular"/>
                </a:rPr>
                <a:t>PRICING</a:t>
              </a:r>
            </a:p>
          </p:txBody>
        </p:sp>
        <p:sp>
          <p:nvSpPr>
            <p:cNvPr id="25" name="Rectangle 24">
              <a:extLst>
                <a:ext uri="{FF2B5EF4-FFF2-40B4-BE49-F238E27FC236}">
                  <a16:creationId xmlns:a16="http://schemas.microsoft.com/office/drawing/2014/main" id="{07D183DA-BCDD-8F48-9FF5-F21A41DF6FB5}"/>
                </a:ext>
              </a:extLst>
            </p:cNvPr>
            <p:cNvSpPr/>
            <p:nvPr/>
          </p:nvSpPr>
          <p:spPr>
            <a:xfrm>
              <a:off x="9844081" y="7761450"/>
              <a:ext cx="4820797" cy="2032508"/>
            </a:xfrm>
            <a:prstGeom prst="rect">
              <a:avLst/>
            </a:prstGeom>
          </p:spPr>
          <p:txBody>
            <a:bodyPr wrap="none" lIns="182843" tIns="91422" rIns="182843" bIns="91422">
              <a:spAutoFit/>
            </a:bodyPr>
            <a:lstStyle/>
            <a:p>
              <a:pPr>
                <a:lnSpc>
                  <a:spcPct val="130000"/>
                </a:lnSpc>
              </a:pPr>
              <a:r>
                <a:rPr lang="en-US" sz="3200">
                  <a:ea typeface="Open Sans" panose="020B0606030504020204" pitchFamily="34" charset="0"/>
                  <a:cs typeface="Lato Regular"/>
                </a:rPr>
                <a:t>Custom API Creation</a:t>
              </a:r>
            </a:p>
            <a:p>
              <a:pPr>
                <a:lnSpc>
                  <a:spcPct val="130000"/>
                </a:lnSpc>
              </a:pPr>
              <a:r>
                <a:rPr lang="en-US" sz="3200">
                  <a:ea typeface="Open Sans" panose="020B0606030504020204" pitchFamily="34" charset="0"/>
                  <a:cs typeface="Lato Regular"/>
                </a:rPr>
                <a:t>Custom Data Connectors</a:t>
              </a:r>
            </a:p>
            <a:p>
              <a:pPr>
                <a:lnSpc>
                  <a:spcPct val="130000"/>
                </a:lnSpc>
              </a:pPr>
              <a:r>
                <a:rPr lang="en-US" sz="3200">
                  <a:ea typeface="Open Sans" panose="020B0606030504020204" pitchFamily="34" charset="0"/>
                  <a:cs typeface="Lato Regular"/>
                </a:rPr>
                <a:t>Dedicated Support</a:t>
              </a:r>
            </a:p>
          </p:txBody>
        </p:sp>
      </p:grpSp>
      <p:sp>
        <p:nvSpPr>
          <p:cNvPr id="34" name="Rectangle 33">
            <a:extLst>
              <a:ext uri="{FF2B5EF4-FFF2-40B4-BE49-F238E27FC236}">
                <a16:creationId xmlns:a16="http://schemas.microsoft.com/office/drawing/2014/main" id="{3C528507-D6F9-C341-8BCA-57C636ADEEA9}"/>
              </a:ext>
            </a:extLst>
          </p:cNvPr>
          <p:cNvSpPr/>
          <p:nvPr/>
        </p:nvSpPr>
        <p:spPr>
          <a:xfrm>
            <a:off x="3542570" y="8432010"/>
            <a:ext cx="4481280" cy="752157"/>
          </a:xfrm>
          <a:prstGeom prst="rect">
            <a:avLst/>
          </a:prstGeom>
        </p:spPr>
        <p:txBody>
          <a:bodyPr wrap="none" lIns="182843" tIns="91422" rIns="182843" bIns="91422">
            <a:spAutoFit/>
          </a:bodyPr>
          <a:lstStyle/>
          <a:p>
            <a:pPr>
              <a:lnSpc>
                <a:spcPct val="130000"/>
              </a:lnSpc>
              <a:tabLst>
                <a:tab pos="1812925" algn="l"/>
                <a:tab pos="2159000" algn="l"/>
                <a:tab pos="2503488" algn="l"/>
              </a:tabLst>
            </a:pPr>
            <a:r>
              <a:rPr lang="x-none" sz="3200"/>
              <a:t>Adoption Fee:</a:t>
            </a:r>
            <a:r>
              <a:rPr lang="en-US" sz="3200" dirty="0"/>
              <a:t>	</a:t>
            </a:r>
            <a:r>
              <a:rPr lang="x-none" sz="3200"/>
              <a:t>€ </a:t>
            </a:r>
            <a:r>
              <a:rPr lang="en-US" sz="3200" dirty="0"/>
              <a:t>10</a:t>
            </a:r>
            <a:r>
              <a:rPr lang="x-none" sz="3200"/>
              <a:t>,000</a:t>
            </a:r>
            <a:endParaRPr lang="en-US" sz="3200" dirty="0"/>
          </a:p>
        </p:txBody>
      </p:sp>
      <p:grpSp>
        <p:nvGrpSpPr>
          <p:cNvPr id="35" name="Group 34">
            <a:extLst>
              <a:ext uri="{FF2B5EF4-FFF2-40B4-BE49-F238E27FC236}">
                <a16:creationId xmlns:a16="http://schemas.microsoft.com/office/drawing/2014/main" id="{A7691601-BCE6-9E4F-97FC-12F3471BC074}"/>
              </a:ext>
            </a:extLst>
          </p:cNvPr>
          <p:cNvGrpSpPr/>
          <p:nvPr/>
        </p:nvGrpSpPr>
        <p:grpSpPr>
          <a:xfrm>
            <a:off x="9268458" y="3400424"/>
            <a:ext cx="5802833" cy="7286625"/>
            <a:chOff x="9296976" y="3400425"/>
            <a:chExt cx="5802833" cy="7286625"/>
          </a:xfrm>
        </p:grpSpPr>
        <p:sp>
          <p:nvSpPr>
            <p:cNvPr id="36" name="Rounded Rectangle 35">
              <a:extLst>
                <a:ext uri="{FF2B5EF4-FFF2-40B4-BE49-F238E27FC236}">
                  <a16:creationId xmlns:a16="http://schemas.microsoft.com/office/drawing/2014/main" id="{7D002F3F-DDC9-C34E-B408-8686B3E9A136}"/>
                </a:ext>
              </a:extLst>
            </p:cNvPr>
            <p:cNvSpPr/>
            <p:nvPr/>
          </p:nvSpPr>
          <p:spPr>
            <a:xfrm>
              <a:off x="9296976" y="3400425"/>
              <a:ext cx="5802833" cy="7286625"/>
            </a:xfrm>
            <a:prstGeom prst="roundRect">
              <a:avLst>
                <a:gd name="adj" fmla="val 963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87AB7E2-D3B9-8647-8664-BA6ABC4E3B01}"/>
                </a:ext>
              </a:extLst>
            </p:cNvPr>
            <p:cNvSpPr/>
            <p:nvPr/>
          </p:nvSpPr>
          <p:spPr>
            <a:xfrm>
              <a:off x="10959043" y="3971101"/>
              <a:ext cx="2459573" cy="681240"/>
            </a:xfrm>
            <a:prstGeom prst="rect">
              <a:avLst/>
            </a:prstGeom>
          </p:spPr>
          <p:txBody>
            <a:bodyPr wrap="none" lIns="182843" tIns="91422" rIns="182843" bIns="91422">
              <a:spAutoFit/>
            </a:bodyPr>
            <a:lstStyle/>
            <a:p>
              <a:pPr algn="ctr">
                <a:lnSpc>
                  <a:spcPct val="130000"/>
                </a:lnSpc>
              </a:pPr>
              <a:r>
                <a:rPr lang="en-US" sz="2800" dirty="0">
                  <a:solidFill>
                    <a:srgbClr val="F56507"/>
                  </a:solidFill>
                  <a:latin typeface="Lato Regular"/>
                  <a:ea typeface="Open Sans" panose="020B0606030504020204" pitchFamily="34" charset="0"/>
                  <a:cs typeface="Lato Regular"/>
                </a:rPr>
                <a:t>ENTERPRISE</a:t>
              </a:r>
            </a:p>
          </p:txBody>
        </p:sp>
        <p:sp>
          <p:nvSpPr>
            <p:cNvPr id="38" name="Rectangle 37">
              <a:extLst>
                <a:ext uri="{FF2B5EF4-FFF2-40B4-BE49-F238E27FC236}">
                  <a16:creationId xmlns:a16="http://schemas.microsoft.com/office/drawing/2014/main" id="{57733974-AA39-2745-9E05-99B946575CCA}"/>
                </a:ext>
              </a:extLst>
            </p:cNvPr>
            <p:cNvSpPr/>
            <p:nvPr/>
          </p:nvSpPr>
          <p:spPr>
            <a:xfrm>
              <a:off x="10602782" y="5109541"/>
              <a:ext cx="3318783" cy="1846623"/>
            </a:xfrm>
            <a:prstGeom prst="rect">
              <a:avLst/>
            </a:prstGeom>
          </p:spPr>
          <p:txBody>
            <a:bodyPr wrap="none" lIns="182843" tIns="91422" rIns="182843" bIns="91422">
              <a:spAutoFit/>
            </a:bodyPr>
            <a:lstStyle/>
            <a:p>
              <a:pPr algn="ctr"/>
              <a:r>
                <a:rPr lang="en-US" sz="5400" b="1" dirty="0">
                  <a:latin typeface="Lato" panose="020F0502020204030203" pitchFamily="34" charset="77"/>
                  <a:ea typeface="Open Sans" panose="020B0606030504020204" pitchFamily="34" charset="0"/>
                  <a:cs typeface="Lato Regular"/>
                </a:rPr>
                <a:t>CUSTOM</a:t>
              </a:r>
            </a:p>
            <a:p>
              <a:pPr algn="ctr"/>
              <a:r>
                <a:rPr lang="en-US" sz="5400" b="1" dirty="0">
                  <a:latin typeface="Lato" panose="020F0502020204030203" pitchFamily="34" charset="77"/>
                  <a:ea typeface="Open Sans" panose="020B0606030504020204" pitchFamily="34" charset="0"/>
                  <a:cs typeface="Lato Regular"/>
                </a:rPr>
                <a:t>PRICING</a:t>
              </a:r>
            </a:p>
          </p:txBody>
        </p:sp>
        <p:sp>
          <p:nvSpPr>
            <p:cNvPr id="39" name="Rectangle 38">
              <a:extLst>
                <a:ext uri="{FF2B5EF4-FFF2-40B4-BE49-F238E27FC236}">
                  <a16:creationId xmlns:a16="http://schemas.microsoft.com/office/drawing/2014/main" id="{1C17C240-CEFA-7640-A6D4-3085945714C0}"/>
                </a:ext>
              </a:extLst>
            </p:cNvPr>
            <p:cNvSpPr/>
            <p:nvPr/>
          </p:nvSpPr>
          <p:spPr>
            <a:xfrm>
              <a:off x="9844081" y="7761450"/>
              <a:ext cx="3613735" cy="1392332"/>
            </a:xfrm>
            <a:prstGeom prst="rect">
              <a:avLst/>
            </a:prstGeom>
          </p:spPr>
          <p:txBody>
            <a:bodyPr wrap="none" lIns="182843" tIns="91422" rIns="182843" bIns="91422">
              <a:spAutoFit/>
            </a:bodyPr>
            <a:lstStyle/>
            <a:p>
              <a:pPr>
                <a:lnSpc>
                  <a:spcPct val="130000"/>
                </a:lnSpc>
              </a:pPr>
              <a:r>
                <a:rPr lang="x-none" sz="3200" dirty="0"/>
                <a:t>Unlimited Projects</a:t>
              </a:r>
            </a:p>
            <a:p>
              <a:pPr>
                <a:lnSpc>
                  <a:spcPct val="130000"/>
                </a:lnSpc>
              </a:pPr>
              <a:r>
                <a:rPr lang="x-none" sz="3200" dirty="0">
                  <a:ea typeface="Open Sans" panose="020B0606030504020204" pitchFamily="34" charset="0"/>
                  <a:cs typeface="Lato Regular"/>
                </a:rPr>
                <a:t>Unlimited Users</a:t>
              </a:r>
            </a:p>
          </p:txBody>
        </p:sp>
      </p:grpSp>
    </p:spTree>
    <p:extLst>
      <p:ext uri="{BB962C8B-B14F-4D97-AF65-F5344CB8AC3E}">
        <p14:creationId xmlns:p14="http://schemas.microsoft.com/office/powerpoint/2010/main" val="8840478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5"/>
          <p:cNvSpPr>
            <a:spLocks noChangeShapeType="1"/>
          </p:cNvSpPr>
          <p:nvPr/>
        </p:nvSpPr>
        <p:spPr bwMode="auto">
          <a:xfrm>
            <a:off x="1493979" y="-174836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p>
        </p:txBody>
      </p:sp>
      <p:sp>
        <p:nvSpPr>
          <p:cNvPr id="45" name="Line 6"/>
          <p:cNvSpPr>
            <a:spLocks noChangeShapeType="1"/>
          </p:cNvSpPr>
          <p:nvPr/>
        </p:nvSpPr>
        <p:spPr bwMode="auto">
          <a:xfrm>
            <a:off x="1493979" y="-174836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p>
        </p:txBody>
      </p:sp>
      <p:sp>
        <p:nvSpPr>
          <p:cNvPr id="160" name="Rectangle 159"/>
          <p:cNvSpPr/>
          <p:nvPr/>
        </p:nvSpPr>
        <p:spPr>
          <a:xfrm>
            <a:off x="13178869" y="9674254"/>
            <a:ext cx="2631446" cy="738621"/>
          </a:xfrm>
          <a:prstGeom prst="rect">
            <a:avLst/>
          </a:prstGeom>
        </p:spPr>
        <p:txBody>
          <a:bodyPr wrap="none" lIns="0" tIns="121899" rIns="243797" bIns="121899">
            <a:spAutoFit/>
          </a:bodyPr>
          <a:lstStyle/>
          <a:p>
            <a:r>
              <a:rPr lang="en-US" sz="3200" dirty="0">
                <a:latin typeface="Lato Regular"/>
                <a:cs typeface="Lato Regular"/>
              </a:rPr>
              <a:t>THANK YOU</a:t>
            </a:r>
          </a:p>
        </p:txBody>
      </p:sp>
      <p:sp>
        <p:nvSpPr>
          <p:cNvPr id="67" name="Rectangle 66"/>
          <p:cNvSpPr/>
          <p:nvPr/>
        </p:nvSpPr>
        <p:spPr>
          <a:xfrm>
            <a:off x="13188799" y="11337749"/>
            <a:ext cx="729687" cy="338554"/>
          </a:xfrm>
          <a:prstGeom prst="rect">
            <a:avLst/>
          </a:prstGeom>
        </p:spPr>
        <p:txBody>
          <a:bodyPr wrap="none">
            <a:spAutoFit/>
          </a:bodyPr>
          <a:lstStyle/>
          <a:p>
            <a:r>
              <a:rPr lang="en-US" sz="1600" b="1" dirty="0">
                <a:solidFill>
                  <a:srgbClr val="F56507"/>
                </a:solidFill>
                <a:latin typeface="Lato Regular"/>
                <a:cs typeface="Lato Regular"/>
              </a:rPr>
              <a:t>EMAIL</a:t>
            </a:r>
          </a:p>
        </p:txBody>
      </p:sp>
      <p:sp>
        <p:nvSpPr>
          <p:cNvPr id="68" name="TextBox 67"/>
          <p:cNvSpPr txBox="1"/>
          <p:nvPr/>
        </p:nvSpPr>
        <p:spPr>
          <a:xfrm>
            <a:off x="13036424" y="11465317"/>
            <a:ext cx="2843961" cy="511508"/>
          </a:xfrm>
          <a:prstGeom prst="rect">
            <a:avLst/>
          </a:prstGeom>
          <a:noFill/>
        </p:spPr>
        <p:txBody>
          <a:bodyPr wrap="none" lIns="243797" tIns="121899" rIns="243797" bIns="121899" rtlCol="0">
            <a:spAutoFit/>
          </a:bodyPr>
          <a:lstStyle/>
          <a:p>
            <a:pPr>
              <a:lnSpc>
                <a:spcPct val="120000"/>
              </a:lnSpc>
            </a:pPr>
            <a:r>
              <a:rPr lang="en-US" sz="1600" dirty="0">
                <a:latin typeface="Lato Light"/>
                <a:ea typeface="Open Sans" panose="020B0606030504020204" pitchFamily="34" charset="0"/>
                <a:cs typeface="Lato Light"/>
              </a:rPr>
              <a:t>michella@dim.construction</a:t>
            </a:r>
          </a:p>
        </p:txBody>
      </p:sp>
      <p:sp>
        <p:nvSpPr>
          <p:cNvPr id="72" name="Rectangle 71"/>
          <p:cNvSpPr/>
          <p:nvPr/>
        </p:nvSpPr>
        <p:spPr>
          <a:xfrm>
            <a:off x="13207849" y="11994776"/>
            <a:ext cx="797013" cy="338554"/>
          </a:xfrm>
          <a:prstGeom prst="rect">
            <a:avLst/>
          </a:prstGeom>
        </p:spPr>
        <p:txBody>
          <a:bodyPr wrap="none">
            <a:spAutoFit/>
          </a:bodyPr>
          <a:lstStyle/>
          <a:p>
            <a:r>
              <a:rPr lang="en-US" sz="1600" b="1" dirty="0">
                <a:solidFill>
                  <a:srgbClr val="F56507"/>
                </a:solidFill>
                <a:latin typeface="Lato Regular"/>
                <a:cs typeface="Lato Regular"/>
              </a:rPr>
              <a:t>PHONE</a:t>
            </a:r>
          </a:p>
        </p:txBody>
      </p:sp>
      <p:sp>
        <p:nvSpPr>
          <p:cNvPr id="73" name="TextBox 72"/>
          <p:cNvSpPr txBox="1"/>
          <p:nvPr/>
        </p:nvSpPr>
        <p:spPr>
          <a:xfrm>
            <a:off x="13051889" y="12150647"/>
            <a:ext cx="1917426" cy="511508"/>
          </a:xfrm>
          <a:prstGeom prst="rect">
            <a:avLst/>
          </a:prstGeom>
          <a:noFill/>
        </p:spPr>
        <p:txBody>
          <a:bodyPr wrap="none" lIns="243797" tIns="121899" rIns="243797" bIns="121899" rtlCol="0">
            <a:spAutoFit/>
          </a:bodyPr>
          <a:lstStyle/>
          <a:p>
            <a:pPr>
              <a:lnSpc>
                <a:spcPct val="120000"/>
              </a:lnSpc>
            </a:pPr>
            <a:r>
              <a:rPr lang="en-US" sz="1600" dirty="0">
                <a:latin typeface="Lato Light"/>
                <a:ea typeface="Open Sans" panose="020B0606030504020204" pitchFamily="34" charset="0"/>
                <a:cs typeface="Lato Light"/>
              </a:rPr>
              <a:t>+961 3 455 576</a:t>
            </a:r>
          </a:p>
        </p:txBody>
      </p:sp>
      <p:sp>
        <p:nvSpPr>
          <p:cNvPr id="75" name="TextBox 74"/>
          <p:cNvSpPr txBox="1"/>
          <p:nvPr/>
        </p:nvSpPr>
        <p:spPr>
          <a:xfrm>
            <a:off x="13051889" y="12473956"/>
            <a:ext cx="2116198" cy="511508"/>
          </a:xfrm>
          <a:prstGeom prst="rect">
            <a:avLst/>
          </a:prstGeom>
          <a:noFill/>
        </p:spPr>
        <p:txBody>
          <a:bodyPr wrap="none" lIns="243797" tIns="121899" rIns="243797" bIns="121899" rtlCol="0">
            <a:spAutoFit/>
          </a:bodyPr>
          <a:lstStyle/>
          <a:p>
            <a:pPr>
              <a:lnSpc>
                <a:spcPct val="120000"/>
              </a:lnSpc>
            </a:pPr>
            <a:r>
              <a:rPr lang="en-US" sz="1600" dirty="0">
                <a:latin typeface="Lato Light"/>
                <a:ea typeface="Open Sans" panose="020B0606030504020204" pitchFamily="34" charset="0"/>
                <a:cs typeface="Lato Light"/>
              </a:rPr>
              <a:t>+33 6 76 75 12 50</a:t>
            </a:r>
          </a:p>
        </p:txBody>
      </p:sp>
      <p:sp>
        <p:nvSpPr>
          <p:cNvPr id="78" name="Rectangle 77"/>
          <p:cNvSpPr/>
          <p:nvPr/>
        </p:nvSpPr>
        <p:spPr>
          <a:xfrm>
            <a:off x="13178869" y="10653923"/>
            <a:ext cx="938077" cy="338554"/>
          </a:xfrm>
          <a:prstGeom prst="rect">
            <a:avLst/>
          </a:prstGeom>
        </p:spPr>
        <p:txBody>
          <a:bodyPr wrap="none">
            <a:spAutoFit/>
          </a:bodyPr>
          <a:lstStyle/>
          <a:p>
            <a:r>
              <a:rPr lang="en-US" sz="1600" b="1" dirty="0">
                <a:solidFill>
                  <a:srgbClr val="F56507"/>
                </a:solidFill>
                <a:latin typeface="Lato Regular"/>
                <a:cs typeface="Lato Regular"/>
              </a:rPr>
              <a:t>WEBSITE</a:t>
            </a:r>
          </a:p>
        </p:txBody>
      </p:sp>
      <p:sp>
        <p:nvSpPr>
          <p:cNvPr id="79" name="TextBox 78"/>
          <p:cNvSpPr txBox="1"/>
          <p:nvPr/>
        </p:nvSpPr>
        <p:spPr>
          <a:xfrm>
            <a:off x="13021455" y="10827078"/>
            <a:ext cx="3103648" cy="511508"/>
          </a:xfrm>
          <a:prstGeom prst="rect">
            <a:avLst/>
          </a:prstGeom>
          <a:noFill/>
        </p:spPr>
        <p:txBody>
          <a:bodyPr wrap="square" lIns="243797" tIns="121899" rIns="243797" bIns="121899" rtlCol="0">
            <a:spAutoFit/>
          </a:bodyPr>
          <a:lstStyle/>
          <a:p>
            <a:pPr>
              <a:lnSpc>
                <a:spcPct val="120000"/>
              </a:lnSpc>
            </a:pPr>
            <a:r>
              <a:rPr lang="en-US" sz="1600" dirty="0">
                <a:latin typeface="Lato Light"/>
                <a:ea typeface="Open Sans" panose="020B0606030504020204" pitchFamily="34" charset="0"/>
                <a:cs typeface="Lato Light"/>
              </a:rPr>
              <a:t>https://www.dim.construction</a:t>
            </a:r>
          </a:p>
        </p:txBody>
      </p:sp>
      <p:pic>
        <p:nvPicPr>
          <p:cNvPr id="4" name="Picture Placeholder 3">
            <a:extLst>
              <a:ext uri="{FF2B5EF4-FFF2-40B4-BE49-F238E27FC236}">
                <a16:creationId xmlns:a16="http://schemas.microsoft.com/office/drawing/2014/main" id="{B81CF70F-E77B-C544-B219-B1420FA488A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40663" r="-15"/>
          <a:stretch/>
        </p:blipFill>
        <p:spPr>
          <a:xfrm>
            <a:off x="-20374" y="62537"/>
            <a:ext cx="12192000" cy="13716000"/>
          </a:xfrm>
        </p:spPr>
      </p:pic>
      <p:sp>
        <p:nvSpPr>
          <p:cNvPr id="15" name="Rectangle 14">
            <a:extLst>
              <a:ext uri="{FF2B5EF4-FFF2-40B4-BE49-F238E27FC236}">
                <a16:creationId xmlns:a16="http://schemas.microsoft.com/office/drawing/2014/main" id="{6B910289-B61A-C24D-B9ED-5BA2B5641274}"/>
              </a:ext>
            </a:extLst>
          </p:cNvPr>
          <p:cNvSpPr/>
          <p:nvPr/>
        </p:nvSpPr>
        <p:spPr>
          <a:xfrm>
            <a:off x="13519900" y="5366676"/>
            <a:ext cx="8849329" cy="861732"/>
          </a:xfrm>
          <a:prstGeom prst="rect">
            <a:avLst/>
          </a:prstGeom>
        </p:spPr>
        <p:txBody>
          <a:bodyPr wrap="square" lIns="0" tIns="121899" rIns="243797" bIns="121899">
            <a:spAutoFit/>
          </a:bodyPr>
          <a:lstStyle/>
          <a:p>
            <a:pPr algn="ctr"/>
            <a:r>
              <a:rPr lang="en-US" sz="4000" dirty="0">
                <a:latin typeface="Lato Light"/>
              </a:rPr>
              <a:t>DIM</a:t>
            </a:r>
            <a:r>
              <a:rPr lang="en-US" sz="4000" b="1" dirty="0">
                <a:solidFill>
                  <a:srgbClr val="F56507"/>
                </a:solidFill>
                <a:latin typeface="Lato Light"/>
              </a:rPr>
              <a:t> literally</a:t>
            </a:r>
            <a:r>
              <a:rPr lang="en-US" sz="4000" dirty="0">
                <a:latin typeface="Lato Light"/>
              </a:rPr>
              <a:t> saves time and money</a:t>
            </a:r>
          </a:p>
        </p:txBody>
      </p:sp>
      <p:sp>
        <p:nvSpPr>
          <p:cNvPr id="2" name="TextBox 1">
            <a:extLst>
              <a:ext uri="{FF2B5EF4-FFF2-40B4-BE49-F238E27FC236}">
                <a16:creationId xmlns:a16="http://schemas.microsoft.com/office/drawing/2014/main" id="{59A5B3EC-A016-B74A-8B88-189D3BFC9250}"/>
              </a:ext>
            </a:extLst>
          </p:cNvPr>
          <p:cNvSpPr txBox="1"/>
          <p:nvPr/>
        </p:nvSpPr>
        <p:spPr>
          <a:xfrm>
            <a:off x="21541563" y="13056781"/>
            <a:ext cx="184731" cy="646331"/>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31803131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6507"/>
        </a:solidFill>
        <a:effectLst/>
      </p:bgPr>
    </p:bg>
    <p:spTree>
      <p:nvGrpSpPr>
        <p:cNvPr id="1" name=""/>
        <p:cNvGrpSpPr/>
        <p:nvPr/>
      </p:nvGrpSpPr>
      <p:grpSpPr>
        <a:xfrm>
          <a:off x="0" y="0"/>
          <a:ext cx="0" cy="0"/>
          <a:chOff x="0" y="0"/>
          <a:chExt cx="0" cy="0"/>
        </a:xfrm>
      </p:grpSpPr>
      <p:sp>
        <p:nvSpPr>
          <p:cNvPr id="22" name="TextBox 21"/>
          <p:cNvSpPr txBox="1"/>
          <p:nvPr/>
        </p:nvSpPr>
        <p:spPr>
          <a:xfrm>
            <a:off x="9963437" y="5827118"/>
            <a:ext cx="4519059" cy="923330"/>
          </a:xfrm>
          <a:prstGeom prst="rect">
            <a:avLst/>
          </a:prstGeom>
          <a:noFill/>
        </p:spPr>
        <p:txBody>
          <a:bodyPr wrap="none" lIns="0" tIns="0" rIns="0" bIns="0" rtlCol="0">
            <a:spAutoFit/>
          </a:bodyPr>
          <a:lstStyle/>
          <a:p>
            <a:pPr algn="ctr"/>
            <a:r>
              <a:rPr lang="en-US" sz="6000" b="1" spc="133" dirty="0">
                <a:solidFill>
                  <a:schemeClr val="bg1"/>
                </a:solidFill>
                <a:latin typeface="Lato Regular"/>
                <a:cs typeface="Lato Regular"/>
              </a:rPr>
              <a:t>What is DIM?</a:t>
            </a:r>
          </a:p>
        </p:txBody>
      </p:sp>
      <p:sp>
        <p:nvSpPr>
          <p:cNvPr id="23" name="TextBox 22"/>
          <p:cNvSpPr txBox="1"/>
          <p:nvPr/>
        </p:nvSpPr>
        <p:spPr>
          <a:xfrm>
            <a:off x="4389256" y="8281665"/>
            <a:ext cx="15663189" cy="895886"/>
          </a:xfrm>
          <a:prstGeom prst="rect">
            <a:avLst/>
          </a:prstGeom>
          <a:noFill/>
        </p:spPr>
        <p:txBody>
          <a:bodyPr wrap="square" lIns="0" tIns="0" rIns="0" bIns="0" rtlCol="0">
            <a:spAutoFit/>
          </a:bodyPr>
          <a:lstStyle/>
          <a:p>
            <a:pPr algn="ctr">
              <a:lnSpc>
                <a:spcPts val="3733"/>
              </a:lnSpc>
            </a:pPr>
            <a:r>
              <a:rPr lang="en-US" sz="2400" dirty="0">
                <a:solidFill>
                  <a:schemeClr val="bg1"/>
                </a:solidFill>
              </a:rPr>
              <a:t>An ML powered construction platform that collects on-site daily activities, </a:t>
            </a:r>
          </a:p>
          <a:p>
            <a:pPr algn="ctr">
              <a:lnSpc>
                <a:spcPts val="3733"/>
              </a:lnSpc>
            </a:pPr>
            <a:r>
              <a:rPr lang="en-US" sz="2400">
                <a:solidFill>
                  <a:schemeClr val="bg1"/>
                </a:solidFill>
              </a:rPr>
              <a:t>analyses </a:t>
            </a:r>
            <a:r>
              <a:rPr lang="en-US" sz="2400" dirty="0">
                <a:solidFill>
                  <a:schemeClr val="bg1"/>
                </a:solidFill>
              </a:rPr>
              <a:t>actual costs and forecasts financial variances based on trends, in real time. </a:t>
            </a:r>
          </a:p>
        </p:txBody>
      </p:sp>
      <p:sp>
        <p:nvSpPr>
          <p:cNvPr id="25" name="Rectangle 24"/>
          <p:cNvSpPr/>
          <p:nvPr/>
        </p:nvSpPr>
        <p:spPr>
          <a:xfrm>
            <a:off x="11341805" y="7418427"/>
            <a:ext cx="1740309" cy="8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1" name="Picture 10">
            <a:extLst>
              <a:ext uri="{FF2B5EF4-FFF2-40B4-BE49-F238E27FC236}">
                <a16:creationId xmlns:a16="http://schemas.microsoft.com/office/drawing/2014/main" id="{97576372-9B03-DC4B-9067-38FAB01C2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3862" y="3534291"/>
            <a:ext cx="1729926" cy="1729926"/>
          </a:xfrm>
          <a:prstGeom prst="rect">
            <a:avLst/>
          </a:prstGeom>
          <a:ln w="12700">
            <a:noFill/>
          </a:ln>
          <a:effectLst>
            <a:glow rad="635000">
              <a:schemeClr val="bg1">
                <a:alpha val="20000"/>
              </a:schemeClr>
            </a:glow>
          </a:effectLst>
        </p:spPr>
      </p:pic>
    </p:spTree>
    <p:extLst>
      <p:ext uri="{BB962C8B-B14F-4D97-AF65-F5344CB8AC3E}">
        <p14:creationId xmlns:p14="http://schemas.microsoft.com/office/powerpoint/2010/main" val="13403701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043144" y="6985665"/>
            <a:ext cx="14315137" cy="923330"/>
          </a:xfrm>
          <a:prstGeom prst="rect">
            <a:avLst/>
          </a:prstGeom>
          <a:noFill/>
        </p:spPr>
        <p:txBody>
          <a:bodyPr wrap="none" lIns="0" tIns="0" rIns="0" bIns="0" rtlCol="0">
            <a:spAutoFit/>
          </a:bodyPr>
          <a:lstStyle/>
          <a:p>
            <a:pPr algn="ctr"/>
            <a:r>
              <a:rPr lang="en-US" sz="6000" b="1" cap="all" spc="133" dirty="0">
                <a:latin typeface="Lato Regular"/>
                <a:cs typeface="Lato Regular"/>
              </a:rPr>
              <a:t>CONSTRUCTION SITE BUDGETS SKYROCKET</a:t>
            </a:r>
          </a:p>
        </p:txBody>
      </p:sp>
      <p:sp>
        <p:nvSpPr>
          <p:cNvPr id="13" name="TextBox 12"/>
          <p:cNvSpPr txBox="1"/>
          <p:nvPr/>
        </p:nvSpPr>
        <p:spPr>
          <a:xfrm>
            <a:off x="7649609" y="8526745"/>
            <a:ext cx="9092863" cy="887744"/>
          </a:xfrm>
          <a:prstGeom prst="rect">
            <a:avLst/>
          </a:prstGeom>
          <a:noFill/>
        </p:spPr>
        <p:txBody>
          <a:bodyPr wrap="square" lIns="0" tIns="0" rIns="0" bIns="0" rtlCol="0">
            <a:spAutoFit/>
          </a:bodyPr>
          <a:lstStyle/>
          <a:p>
            <a:pPr algn="ctr">
              <a:lnSpc>
                <a:spcPts val="3733"/>
              </a:lnSpc>
            </a:pPr>
            <a:r>
              <a:rPr lang="en-US" sz="2100" dirty="0">
                <a:latin typeface="Lato Light"/>
              </a:rPr>
              <a:t>Projects typically take </a:t>
            </a:r>
            <a:r>
              <a:rPr lang="en-US" sz="2100" dirty="0">
                <a:solidFill>
                  <a:srgbClr val="F56507"/>
                </a:solidFill>
                <a:latin typeface="Lato Black" panose="020F0502020204030203" pitchFamily="34" charset="77"/>
              </a:rPr>
              <a:t>20 % </a:t>
            </a:r>
            <a:r>
              <a:rPr lang="en-US" sz="2100" dirty="0">
                <a:latin typeface="Lato Light"/>
              </a:rPr>
              <a:t>longer to finish than scheduled </a:t>
            </a:r>
          </a:p>
          <a:p>
            <a:pPr algn="ctr">
              <a:lnSpc>
                <a:spcPts val="3733"/>
              </a:lnSpc>
            </a:pPr>
            <a:r>
              <a:rPr lang="en-US" sz="2100" dirty="0">
                <a:latin typeface="Lato Light"/>
              </a:rPr>
              <a:t>and are up to </a:t>
            </a:r>
            <a:r>
              <a:rPr lang="en-US" sz="2100" b="1" dirty="0">
                <a:solidFill>
                  <a:srgbClr val="F56507"/>
                </a:solidFill>
                <a:latin typeface="Lato Black" panose="020F0502020204030203" pitchFamily="34" charset="77"/>
              </a:rPr>
              <a:t>80 % </a:t>
            </a:r>
            <a:r>
              <a:rPr lang="en-US" sz="2100" dirty="0">
                <a:latin typeface="Lato Light"/>
              </a:rPr>
              <a:t>over budget.</a:t>
            </a:r>
          </a:p>
        </p:txBody>
      </p:sp>
      <p:sp>
        <p:nvSpPr>
          <p:cNvPr id="15" name="Freeform 71"/>
          <p:cNvSpPr>
            <a:spLocks noChangeArrowheads="1"/>
          </p:cNvSpPr>
          <p:nvPr/>
        </p:nvSpPr>
        <p:spPr bwMode="auto">
          <a:xfrm>
            <a:off x="16186931" y="9372252"/>
            <a:ext cx="533261" cy="397933"/>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F56507"/>
          </a:solidFill>
          <a:ln>
            <a:noFill/>
          </a:ln>
          <a:effectLst/>
        </p:spPr>
        <p:txBody>
          <a:bodyPr wrap="none" lIns="91424" tIns="45712" rIns="91424" bIns="45712" anchor="ctr"/>
          <a:lstStyle/>
          <a:p>
            <a:pPr>
              <a:defRPr/>
            </a:pPr>
            <a:endParaRPr lang="en-US" dirty="0">
              <a:latin typeface="+mn-lt"/>
              <a:ea typeface="+mn-ea"/>
              <a:cs typeface="+mn-cs"/>
            </a:endParaRPr>
          </a:p>
        </p:txBody>
      </p:sp>
      <p:sp>
        <p:nvSpPr>
          <p:cNvPr id="16" name="Freeform 71"/>
          <p:cNvSpPr>
            <a:spLocks noChangeAspect="1" noChangeArrowheads="1"/>
          </p:cNvSpPr>
          <p:nvPr/>
        </p:nvSpPr>
        <p:spPr bwMode="auto">
          <a:xfrm rot="10800000">
            <a:off x="7002339" y="8409150"/>
            <a:ext cx="539161" cy="402336"/>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F56507"/>
          </a:solidFill>
          <a:ln>
            <a:noFill/>
          </a:ln>
          <a:effectLst/>
        </p:spPr>
        <p:txBody>
          <a:bodyPr wrap="none" lIns="91424" tIns="45712" rIns="91424" bIns="45712" anchor="ctr"/>
          <a:lstStyle/>
          <a:p>
            <a:pPr>
              <a:defRPr/>
            </a:pPr>
            <a:endParaRPr lang="en-US" dirty="0">
              <a:latin typeface="+mn-lt"/>
              <a:ea typeface="+mn-ea"/>
              <a:cs typeface="+mn-cs"/>
            </a:endParaRPr>
          </a:p>
        </p:txBody>
      </p:sp>
      <p:sp>
        <p:nvSpPr>
          <p:cNvPr id="7" name="Freeform 102">
            <a:extLst>
              <a:ext uri="{FF2B5EF4-FFF2-40B4-BE49-F238E27FC236}">
                <a16:creationId xmlns:a16="http://schemas.microsoft.com/office/drawing/2014/main" id="{6BBF4C73-0FF5-E048-975A-B865313A1241}"/>
              </a:ext>
            </a:extLst>
          </p:cNvPr>
          <p:cNvSpPr>
            <a:spLocks noChangeArrowheads="1"/>
          </p:cNvSpPr>
          <p:nvPr/>
        </p:nvSpPr>
        <p:spPr bwMode="auto">
          <a:xfrm>
            <a:off x="10537026" y="3357488"/>
            <a:ext cx="3265386" cy="2939615"/>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F5650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2" name="Rectangle 1">
            <a:extLst>
              <a:ext uri="{FF2B5EF4-FFF2-40B4-BE49-F238E27FC236}">
                <a16:creationId xmlns:a16="http://schemas.microsoft.com/office/drawing/2014/main" id="{C9E37EDD-DD8F-4B49-A928-FAAE7A64B172}"/>
              </a:ext>
            </a:extLst>
          </p:cNvPr>
          <p:cNvSpPr/>
          <p:nvPr/>
        </p:nvSpPr>
        <p:spPr>
          <a:xfrm>
            <a:off x="8641906" y="12588949"/>
            <a:ext cx="7306931" cy="276999"/>
          </a:xfrm>
          <a:prstGeom prst="rect">
            <a:avLst/>
          </a:prstGeom>
        </p:spPr>
        <p:txBody>
          <a:bodyPr wrap="square">
            <a:spAutoFit/>
          </a:bodyPr>
          <a:lstStyle/>
          <a:p>
            <a:pPr algn="ctr"/>
            <a:r>
              <a:rPr lang="fr-FR" sz="1200" dirty="0">
                <a:solidFill>
                  <a:schemeClr val="tx1">
                    <a:lumMod val="75000"/>
                  </a:schemeClr>
                </a:solidFill>
              </a:rPr>
              <a:t>https://</a:t>
            </a:r>
            <a:r>
              <a:rPr lang="fr-FR" sz="1200" dirty="0" err="1">
                <a:solidFill>
                  <a:schemeClr val="tx1">
                    <a:lumMod val="75000"/>
                  </a:schemeClr>
                </a:solidFill>
              </a:rPr>
              <a:t>www.mckinsey.com</a:t>
            </a:r>
            <a:r>
              <a:rPr lang="fr-FR" sz="1200" dirty="0">
                <a:solidFill>
                  <a:schemeClr val="tx1">
                    <a:lumMod val="75000"/>
                  </a:schemeClr>
                </a:solidFill>
              </a:rPr>
              <a:t>/business-</a:t>
            </a:r>
            <a:r>
              <a:rPr lang="fr-FR" sz="1200" dirty="0" err="1">
                <a:solidFill>
                  <a:schemeClr val="tx1">
                    <a:lumMod val="75000"/>
                  </a:schemeClr>
                </a:solidFill>
              </a:rPr>
              <a:t>functions</a:t>
            </a:r>
            <a:r>
              <a:rPr lang="fr-FR" sz="1200" dirty="0">
                <a:solidFill>
                  <a:schemeClr val="tx1">
                    <a:lumMod val="75000"/>
                  </a:schemeClr>
                </a:solidFill>
              </a:rPr>
              <a:t>/</a:t>
            </a:r>
            <a:r>
              <a:rPr lang="fr-FR" sz="1200" dirty="0" err="1">
                <a:solidFill>
                  <a:schemeClr val="tx1">
                    <a:lumMod val="75000"/>
                  </a:schemeClr>
                </a:solidFill>
              </a:rPr>
              <a:t>operations</a:t>
            </a:r>
            <a:r>
              <a:rPr lang="fr-FR" sz="1200" dirty="0">
                <a:solidFill>
                  <a:schemeClr val="tx1">
                    <a:lumMod val="75000"/>
                  </a:schemeClr>
                </a:solidFill>
              </a:rPr>
              <a:t>/</a:t>
            </a:r>
            <a:r>
              <a:rPr lang="fr-FR" sz="1200" dirty="0" err="1">
                <a:solidFill>
                  <a:schemeClr val="tx1">
                    <a:lumMod val="75000"/>
                  </a:schemeClr>
                </a:solidFill>
              </a:rPr>
              <a:t>our</a:t>
            </a:r>
            <a:r>
              <a:rPr lang="fr-FR" sz="1200" dirty="0">
                <a:solidFill>
                  <a:schemeClr val="tx1">
                    <a:lumMod val="75000"/>
                  </a:schemeClr>
                </a:solidFill>
              </a:rPr>
              <a:t>-insights/</a:t>
            </a:r>
            <a:r>
              <a:rPr lang="fr-FR" sz="1200" dirty="0" err="1">
                <a:solidFill>
                  <a:schemeClr val="tx1">
                    <a:lumMod val="75000"/>
                  </a:schemeClr>
                </a:solidFill>
              </a:rPr>
              <a:t>imagining</a:t>
            </a:r>
            <a:r>
              <a:rPr lang="fr-FR" sz="1200" dirty="0">
                <a:solidFill>
                  <a:schemeClr val="tx1">
                    <a:lumMod val="75000"/>
                  </a:schemeClr>
                </a:solidFill>
              </a:rPr>
              <a:t>-constructions-digital-future</a:t>
            </a:r>
          </a:p>
        </p:txBody>
      </p:sp>
    </p:spTree>
    <p:extLst>
      <p:ext uri="{BB962C8B-B14F-4D97-AF65-F5344CB8AC3E}">
        <p14:creationId xmlns:p14="http://schemas.microsoft.com/office/powerpoint/2010/main" val="2461766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a:spLocks/>
          </p:cNvSpPr>
          <p:nvPr/>
        </p:nvSpPr>
        <p:spPr bwMode="auto">
          <a:xfrm>
            <a:off x="5726141" y="572895"/>
            <a:ext cx="1293181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dirty="0">
                <a:latin typeface="Lato Regular"/>
                <a:ea typeface="ＭＳ Ｐゴシック" charset="0"/>
                <a:cs typeface="Lato Regular"/>
                <a:sym typeface="Bebas Neue" charset="0"/>
              </a:rPr>
              <a:t>MAJOR UNANSWERED QUESTION</a:t>
            </a:r>
          </a:p>
        </p:txBody>
      </p:sp>
      <p:sp>
        <p:nvSpPr>
          <p:cNvPr id="42" name="Rectangle 2"/>
          <p:cNvSpPr>
            <a:spLocks/>
          </p:cNvSpPr>
          <p:nvPr/>
        </p:nvSpPr>
        <p:spPr bwMode="auto">
          <a:xfrm>
            <a:off x="7161765" y="1669165"/>
            <a:ext cx="1007327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2800" dirty="0">
                <a:latin typeface="Lato Light"/>
                <a:ea typeface="ＭＳ Ｐゴシック" charset="0"/>
                <a:cs typeface="Lato Light"/>
                <a:sym typeface="Montserrat-Regular" charset="0"/>
              </a:rPr>
              <a:t>What is the financial impact of Activities Performed </a:t>
            </a:r>
            <a:r>
              <a:rPr lang="en-US" sz="2800" b="1" dirty="0">
                <a:solidFill>
                  <a:srgbClr val="F56507"/>
                </a:solidFill>
                <a:latin typeface="Lato Black" panose="020F0502020204030203" pitchFamily="34" charset="77"/>
                <a:ea typeface="ＭＳ Ｐゴシック" charset="0"/>
                <a:cs typeface="Lato Light"/>
                <a:sym typeface="Montserrat-Regular" charset="0"/>
              </a:rPr>
              <a:t>(FIAP)</a:t>
            </a:r>
            <a:r>
              <a:rPr lang="en-US" sz="2800" dirty="0">
                <a:latin typeface="Lato Light"/>
                <a:ea typeface="ＭＳ Ｐゴシック" charset="0"/>
                <a:cs typeface="Lato Light"/>
                <a:sym typeface="Montserrat-Regular" charset="0"/>
              </a:rPr>
              <a:t> today?</a:t>
            </a:r>
            <a:endParaRPr lang="en-US" sz="2800" dirty="0">
              <a:solidFill>
                <a:schemeClr val="accent2"/>
              </a:solidFill>
              <a:latin typeface="Lato Light"/>
              <a:ea typeface="ＭＳ Ｐゴシック" charset="0"/>
              <a:cs typeface="Lato Light"/>
              <a:sym typeface="Montserrat-Regular" charset="0"/>
            </a:endParaRPr>
          </a:p>
        </p:txBody>
      </p:sp>
      <p:sp>
        <p:nvSpPr>
          <p:cNvPr id="43" name="Rectangle 42"/>
          <p:cNvSpPr/>
          <p:nvPr/>
        </p:nvSpPr>
        <p:spPr>
          <a:xfrm>
            <a:off x="11230404" y="2338630"/>
            <a:ext cx="1923191" cy="84387"/>
          </a:xfrm>
          <a:prstGeom prst="rect">
            <a:avLst/>
          </a:prstGeom>
          <a:solidFill>
            <a:srgbClr val="F565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ounded Rectangle 47"/>
          <p:cNvSpPr/>
          <p:nvPr/>
        </p:nvSpPr>
        <p:spPr>
          <a:xfrm>
            <a:off x="12631162" y="4298374"/>
            <a:ext cx="4207916" cy="5727530"/>
          </a:xfrm>
          <a:prstGeom prst="roundRect">
            <a:avLst>
              <a:gd name="adj" fmla="val 963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3214895" y="7157366"/>
            <a:ext cx="3058095" cy="1376944"/>
          </a:xfrm>
          <a:prstGeom prst="rect">
            <a:avLst/>
          </a:prstGeom>
        </p:spPr>
        <p:txBody>
          <a:bodyPr wrap="square" lIns="182843" tIns="91422" rIns="182843" bIns="91422">
            <a:spAutoFit/>
          </a:bodyPr>
          <a:lstStyle/>
          <a:p>
            <a:pPr algn="ctr">
              <a:lnSpc>
                <a:spcPts val="3200"/>
              </a:lnSpc>
            </a:pPr>
            <a:r>
              <a:rPr lang="en-US" sz="2400" dirty="0">
                <a:latin typeface="Lato Light"/>
                <a:ea typeface="Open Sans" panose="020B0606030504020204" pitchFamily="34" charset="0"/>
                <a:cs typeface="Lato Light"/>
              </a:rPr>
              <a:t>Reports do not reflect the exact and real site status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5" name="Rounded Rectangle 64"/>
          <p:cNvSpPr/>
          <p:nvPr/>
        </p:nvSpPr>
        <p:spPr>
          <a:xfrm>
            <a:off x="2479020" y="4298374"/>
            <a:ext cx="4207916" cy="5727530"/>
          </a:xfrm>
          <a:prstGeom prst="roundRect">
            <a:avLst>
              <a:gd name="adj" fmla="val 963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062753" y="7157366"/>
            <a:ext cx="3058095" cy="1415736"/>
          </a:xfrm>
          <a:prstGeom prst="rect">
            <a:avLst/>
          </a:prstGeom>
        </p:spPr>
        <p:txBody>
          <a:bodyPr wrap="square" lIns="182843" tIns="91422" rIns="182843" bIns="91422">
            <a:spAutoFit/>
          </a:bodyPr>
          <a:lstStyle/>
          <a:p>
            <a:pPr algn="ctr">
              <a:lnSpc>
                <a:spcPts val="3200"/>
              </a:lnSpc>
            </a:pPr>
            <a:r>
              <a:rPr lang="en-US" sz="2400" dirty="0">
                <a:latin typeface="Lato Light"/>
                <a:ea typeface="Open Sans" panose="020B0606030504020204" pitchFamily="34" charset="0"/>
                <a:cs typeface="Lato Light"/>
              </a:rPr>
              <a:t>No detection of deviations as it happens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9FB69177-4A73-DB43-85D4-923FDCA66862}"/>
              </a:ext>
            </a:extLst>
          </p:cNvPr>
          <p:cNvGrpSpPr/>
          <p:nvPr/>
        </p:nvGrpSpPr>
        <p:grpSpPr>
          <a:xfrm>
            <a:off x="7538573" y="4298374"/>
            <a:ext cx="4207916" cy="5727530"/>
            <a:chOff x="17696596" y="4298374"/>
            <a:chExt cx="4207916" cy="5727530"/>
          </a:xfrm>
        </p:grpSpPr>
        <p:sp>
          <p:nvSpPr>
            <p:cNvPr id="60" name="Rounded Rectangle 59"/>
            <p:cNvSpPr/>
            <p:nvPr/>
          </p:nvSpPr>
          <p:spPr>
            <a:xfrm>
              <a:off x="17696596" y="4298374"/>
              <a:ext cx="4207916" cy="5727530"/>
            </a:xfrm>
            <a:prstGeom prst="roundRect">
              <a:avLst>
                <a:gd name="adj" fmla="val 963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p:cNvSpPr/>
            <p:nvPr/>
          </p:nvSpPr>
          <p:spPr>
            <a:xfrm>
              <a:off x="18280329" y="7157366"/>
              <a:ext cx="3058095" cy="1800072"/>
            </a:xfrm>
            <a:prstGeom prst="rect">
              <a:avLst/>
            </a:prstGeom>
          </p:spPr>
          <p:txBody>
            <a:bodyPr wrap="square" lIns="182843" tIns="91422" rIns="182843" bIns="91422">
              <a:spAutoFit/>
            </a:bodyPr>
            <a:lstStyle/>
            <a:p>
              <a:pPr algn="ctr">
                <a:lnSpc>
                  <a:spcPts val="3200"/>
                </a:lnSpc>
              </a:pPr>
              <a:r>
                <a:rPr lang="en-US" sz="2400" dirty="0">
                  <a:latin typeface="Lato Light"/>
                  <a:ea typeface="Open Sans" panose="020B0606030504020204" pitchFamily="34" charset="0"/>
                  <a:cs typeface="Lato Light"/>
                </a:rPr>
                <a:t>Analytics contain hidden non-traceable deficiencies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5" name="Freeform 57"/>
            <p:cNvSpPr>
              <a:spLocks noChangeAspect="1" noChangeArrowheads="1"/>
            </p:cNvSpPr>
            <p:nvPr/>
          </p:nvSpPr>
          <p:spPr bwMode="auto">
            <a:xfrm>
              <a:off x="19313454" y="6113550"/>
              <a:ext cx="1011781" cy="886469"/>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chemeClr val="tx1"/>
            </a:solidFill>
            <a:ln>
              <a:noFill/>
            </a:ln>
            <a:effectLst/>
          </p:spPr>
          <p:txBody>
            <a:bodyPr wrap="none" anchor="ctr"/>
            <a:lstStyle/>
            <a:p>
              <a:pPr>
                <a:defRPr/>
              </a:pPr>
              <a:endParaRPr lang="en-US">
                <a:latin typeface="+mn-lt"/>
                <a:ea typeface="+mn-ea"/>
                <a:cs typeface="+mn-cs"/>
              </a:endParaRPr>
            </a:p>
          </p:txBody>
        </p:sp>
      </p:grpSp>
      <p:sp>
        <p:nvSpPr>
          <p:cNvPr id="27" name="Freeform 127">
            <a:extLst>
              <a:ext uri="{FF2B5EF4-FFF2-40B4-BE49-F238E27FC236}">
                <a16:creationId xmlns:a16="http://schemas.microsoft.com/office/drawing/2014/main" id="{A8F94F6D-BEC2-8345-B5BE-774C291E7673}"/>
              </a:ext>
            </a:extLst>
          </p:cNvPr>
          <p:cNvSpPr>
            <a:spLocks noChangeArrowheads="1"/>
          </p:cNvSpPr>
          <p:nvPr/>
        </p:nvSpPr>
        <p:spPr bwMode="auto">
          <a:xfrm>
            <a:off x="4115041" y="5931739"/>
            <a:ext cx="953518" cy="1088887"/>
          </a:xfrm>
          <a:custGeom>
            <a:avLst/>
            <a:gdLst>
              <a:gd name="T0" fmla="*/ 502 w 531"/>
              <a:gd name="T1" fmla="*/ 311 h 602"/>
              <a:gd name="T2" fmla="*/ 417 w 531"/>
              <a:gd name="T3" fmla="*/ 283 h 602"/>
              <a:gd name="T4" fmla="*/ 445 w 531"/>
              <a:gd name="T5" fmla="*/ 142 h 602"/>
              <a:gd name="T6" fmla="*/ 530 w 531"/>
              <a:gd name="T7" fmla="*/ 170 h 602"/>
              <a:gd name="T8" fmla="*/ 502 w 531"/>
              <a:gd name="T9" fmla="*/ 311 h 602"/>
              <a:gd name="T10" fmla="*/ 445 w 531"/>
              <a:gd name="T11" fmla="*/ 29 h 602"/>
              <a:gd name="T12" fmla="*/ 502 w 531"/>
              <a:gd name="T13" fmla="*/ 29 h 602"/>
              <a:gd name="T14" fmla="*/ 445 w 531"/>
              <a:gd name="T15" fmla="*/ 113 h 602"/>
              <a:gd name="T16" fmla="*/ 290 w 531"/>
              <a:gd name="T17" fmla="*/ 460 h 602"/>
              <a:gd name="T18" fmla="*/ 233 w 531"/>
              <a:gd name="T19" fmla="*/ 460 h 602"/>
              <a:gd name="T20" fmla="*/ 205 w 531"/>
              <a:gd name="T21" fmla="*/ 318 h 602"/>
              <a:gd name="T22" fmla="*/ 290 w 531"/>
              <a:gd name="T23" fmla="*/ 290 h 602"/>
              <a:gd name="T24" fmla="*/ 318 w 531"/>
              <a:gd name="T25" fmla="*/ 431 h 602"/>
              <a:gd name="T26" fmla="*/ 233 w 531"/>
              <a:gd name="T27" fmla="*/ 29 h 602"/>
              <a:gd name="T28" fmla="*/ 261 w 531"/>
              <a:gd name="T29" fmla="*/ 0 h 602"/>
              <a:gd name="T30" fmla="*/ 290 w 531"/>
              <a:gd name="T31" fmla="*/ 262 h 602"/>
              <a:gd name="T32" fmla="*/ 233 w 531"/>
              <a:gd name="T33" fmla="*/ 29 h 602"/>
              <a:gd name="T34" fmla="*/ 85 w 531"/>
              <a:gd name="T35" fmla="*/ 389 h 602"/>
              <a:gd name="T36" fmla="*/ 0 w 531"/>
              <a:gd name="T37" fmla="*/ 361 h 602"/>
              <a:gd name="T38" fmla="*/ 28 w 531"/>
              <a:gd name="T39" fmla="*/ 219 h 602"/>
              <a:gd name="T40" fmla="*/ 113 w 531"/>
              <a:gd name="T41" fmla="*/ 248 h 602"/>
              <a:gd name="T42" fmla="*/ 85 w 531"/>
              <a:gd name="T43" fmla="*/ 389 h 602"/>
              <a:gd name="T44" fmla="*/ 28 w 531"/>
              <a:gd name="T45" fmla="*/ 29 h 602"/>
              <a:gd name="T46" fmla="*/ 85 w 531"/>
              <a:gd name="T47" fmla="*/ 29 h 602"/>
              <a:gd name="T48" fmla="*/ 28 w 531"/>
              <a:gd name="T49" fmla="*/ 191 h 602"/>
              <a:gd name="T50" fmla="*/ 85 w 531"/>
              <a:gd name="T51" fmla="*/ 573 h 602"/>
              <a:gd name="T52" fmla="*/ 56 w 531"/>
              <a:gd name="T53" fmla="*/ 601 h 602"/>
              <a:gd name="T54" fmla="*/ 28 w 531"/>
              <a:gd name="T55" fmla="*/ 417 h 602"/>
              <a:gd name="T56" fmla="*/ 85 w 531"/>
              <a:gd name="T57" fmla="*/ 573 h 602"/>
              <a:gd name="T58" fmla="*/ 290 w 531"/>
              <a:gd name="T59" fmla="*/ 573 h 602"/>
              <a:gd name="T60" fmla="*/ 233 w 531"/>
              <a:gd name="T61" fmla="*/ 573 h 602"/>
              <a:gd name="T62" fmla="*/ 290 w 531"/>
              <a:gd name="T63" fmla="*/ 488 h 602"/>
              <a:gd name="T64" fmla="*/ 502 w 531"/>
              <a:gd name="T65" fmla="*/ 573 h 602"/>
              <a:gd name="T66" fmla="*/ 473 w 531"/>
              <a:gd name="T67" fmla="*/ 601 h 602"/>
              <a:gd name="T68" fmla="*/ 445 w 531"/>
              <a:gd name="T69" fmla="*/ 340 h 602"/>
              <a:gd name="T70" fmla="*/ 502 w 531"/>
              <a:gd name="T71" fmla="*/ 57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1" h="602">
                <a:moveTo>
                  <a:pt x="502" y="311"/>
                </a:moveTo>
                <a:lnTo>
                  <a:pt x="502" y="311"/>
                </a:lnTo>
                <a:cubicBezTo>
                  <a:pt x="445" y="311"/>
                  <a:pt x="445" y="311"/>
                  <a:pt x="445" y="311"/>
                </a:cubicBezTo>
                <a:cubicBezTo>
                  <a:pt x="424" y="311"/>
                  <a:pt x="417" y="297"/>
                  <a:pt x="417" y="283"/>
                </a:cubicBezTo>
                <a:cubicBezTo>
                  <a:pt x="417" y="170"/>
                  <a:pt x="417" y="170"/>
                  <a:pt x="417" y="170"/>
                </a:cubicBezTo>
                <a:cubicBezTo>
                  <a:pt x="417" y="156"/>
                  <a:pt x="424" y="142"/>
                  <a:pt x="445" y="142"/>
                </a:cubicBezTo>
                <a:cubicBezTo>
                  <a:pt x="502" y="142"/>
                  <a:pt x="502" y="142"/>
                  <a:pt x="502" y="142"/>
                </a:cubicBezTo>
                <a:cubicBezTo>
                  <a:pt x="516" y="142"/>
                  <a:pt x="530" y="156"/>
                  <a:pt x="530" y="170"/>
                </a:cubicBezTo>
                <a:cubicBezTo>
                  <a:pt x="530" y="283"/>
                  <a:pt x="530" y="283"/>
                  <a:pt x="530" y="283"/>
                </a:cubicBezTo>
                <a:cubicBezTo>
                  <a:pt x="530" y="297"/>
                  <a:pt x="516" y="311"/>
                  <a:pt x="502" y="311"/>
                </a:cubicBezTo>
                <a:close/>
                <a:moveTo>
                  <a:pt x="445" y="29"/>
                </a:moveTo>
                <a:lnTo>
                  <a:pt x="445" y="29"/>
                </a:lnTo>
                <a:cubicBezTo>
                  <a:pt x="445" y="15"/>
                  <a:pt x="452" y="0"/>
                  <a:pt x="473" y="0"/>
                </a:cubicBezTo>
                <a:cubicBezTo>
                  <a:pt x="487" y="0"/>
                  <a:pt x="502" y="15"/>
                  <a:pt x="502" y="29"/>
                </a:cubicBezTo>
                <a:cubicBezTo>
                  <a:pt x="502" y="113"/>
                  <a:pt x="502" y="113"/>
                  <a:pt x="502" y="113"/>
                </a:cubicBezTo>
                <a:cubicBezTo>
                  <a:pt x="445" y="113"/>
                  <a:pt x="445" y="113"/>
                  <a:pt x="445" y="113"/>
                </a:cubicBezTo>
                <a:lnTo>
                  <a:pt x="445" y="29"/>
                </a:lnTo>
                <a:close/>
                <a:moveTo>
                  <a:pt x="290" y="460"/>
                </a:moveTo>
                <a:lnTo>
                  <a:pt x="290" y="460"/>
                </a:lnTo>
                <a:cubicBezTo>
                  <a:pt x="233" y="460"/>
                  <a:pt x="233" y="460"/>
                  <a:pt x="233" y="460"/>
                </a:cubicBezTo>
                <a:cubicBezTo>
                  <a:pt x="219" y="460"/>
                  <a:pt x="205" y="453"/>
                  <a:pt x="205" y="431"/>
                </a:cubicBezTo>
                <a:cubicBezTo>
                  <a:pt x="205" y="318"/>
                  <a:pt x="205" y="318"/>
                  <a:pt x="205" y="318"/>
                </a:cubicBezTo>
                <a:cubicBezTo>
                  <a:pt x="205" y="304"/>
                  <a:pt x="219" y="290"/>
                  <a:pt x="233" y="290"/>
                </a:cubicBezTo>
                <a:cubicBezTo>
                  <a:pt x="290" y="290"/>
                  <a:pt x="290" y="290"/>
                  <a:pt x="290" y="290"/>
                </a:cubicBezTo>
                <a:cubicBezTo>
                  <a:pt x="311" y="290"/>
                  <a:pt x="318" y="304"/>
                  <a:pt x="318" y="318"/>
                </a:cubicBezTo>
                <a:cubicBezTo>
                  <a:pt x="318" y="431"/>
                  <a:pt x="318" y="431"/>
                  <a:pt x="318" y="431"/>
                </a:cubicBezTo>
                <a:cubicBezTo>
                  <a:pt x="318" y="453"/>
                  <a:pt x="311" y="460"/>
                  <a:pt x="290" y="460"/>
                </a:cubicBezTo>
                <a:close/>
                <a:moveTo>
                  <a:pt x="233" y="29"/>
                </a:moveTo>
                <a:lnTo>
                  <a:pt x="233" y="29"/>
                </a:lnTo>
                <a:cubicBezTo>
                  <a:pt x="233" y="15"/>
                  <a:pt x="247" y="0"/>
                  <a:pt x="261" y="0"/>
                </a:cubicBezTo>
                <a:cubicBezTo>
                  <a:pt x="283" y="0"/>
                  <a:pt x="290" y="15"/>
                  <a:pt x="290" y="29"/>
                </a:cubicBezTo>
                <a:cubicBezTo>
                  <a:pt x="290" y="262"/>
                  <a:pt x="290" y="262"/>
                  <a:pt x="290" y="262"/>
                </a:cubicBezTo>
                <a:cubicBezTo>
                  <a:pt x="233" y="262"/>
                  <a:pt x="233" y="262"/>
                  <a:pt x="233" y="262"/>
                </a:cubicBezTo>
                <a:lnTo>
                  <a:pt x="233" y="29"/>
                </a:lnTo>
                <a:close/>
                <a:moveTo>
                  <a:pt x="85" y="389"/>
                </a:moveTo>
                <a:lnTo>
                  <a:pt x="85" y="389"/>
                </a:lnTo>
                <a:cubicBezTo>
                  <a:pt x="28" y="389"/>
                  <a:pt x="28" y="389"/>
                  <a:pt x="28" y="389"/>
                </a:cubicBezTo>
                <a:cubicBezTo>
                  <a:pt x="14" y="389"/>
                  <a:pt x="0" y="375"/>
                  <a:pt x="0" y="361"/>
                </a:cubicBezTo>
                <a:cubicBezTo>
                  <a:pt x="0" y="248"/>
                  <a:pt x="0" y="248"/>
                  <a:pt x="0" y="248"/>
                </a:cubicBezTo>
                <a:cubicBezTo>
                  <a:pt x="0" y="226"/>
                  <a:pt x="14" y="219"/>
                  <a:pt x="28" y="219"/>
                </a:cubicBezTo>
                <a:cubicBezTo>
                  <a:pt x="85" y="219"/>
                  <a:pt x="85" y="219"/>
                  <a:pt x="85" y="219"/>
                </a:cubicBezTo>
                <a:cubicBezTo>
                  <a:pt x="99" y="219"/>
                  <a:pt x="113" y="226"/>
                  <a:pt x="113" y="248"/>
                </a:cubicBezTo>
                <a:cubicBezTo>
                  <a:pt x="113" y="361"/>
                  <a:pt x="113" y="361"/>
                  <a:pt x="113" y="361"/>
                </a:cubicBezTo>
                <a:cubicBezTo>
                  <a:pt x="113" y="375"/>
                  <a:pt x="99" y="389"/>
                  <a:pt x="85" y="389"/>
                </a:cubicBezTo>
                <a:close/>
                <a:moveTo>
                  <a:pt x="28" y="29"/>
                </a:moveTo>
                <a:lnTo>
                  <a:pt x="28" y="29"/>
                </a:lnTo>
                <a:cubicBezTo>
                  <a:pt x="28" y="15"/>
                  <a:pt x="42" y="0"/>
                  <a:pt x="56" y="0"/>
                </a:cubicBezTo>
                <a:cubicBezTo>
                  <a:pt x="71" y="0"/>
                  <a:pt x="85" y="15"/>
                  <a:pt x="85" y="29"/>
                </a:cubicBezTo>
                <a:cubicBezTo>
                  <a:pt x="85" y="191"/>
                  <a:pt x="85" y="191"/>
                  <a:pt x="85" y="191"/>
                </a:cubicBezTo>
                <a:cubicBezTo>
                  <a:pt x="28" y="191"/>
                  <a:pt x="28" y="191"/>
                  <a:pt x="28" y="191"/>
                </a:cubicBezTo>
                <a:lnTo>
                  <a:pt x="28" y="29"/>
                </a:lnTo>
                <a:close/>
                <a:moveTo>
                  <a:pt x="85" y="573"/>
                </a:moveTo>
                <a:lnTo>
                  <a:pt x="85" y="573"/>
                </a:lnTo>
                <a:cubicBezTo>
                  <a:pt x="85" y="594"/>
                  <a:pt x="71" y="601"/>
                  <a:pt x="56" y="601"/>
                </a:cubicBezTo>
                <a:cubicBezTo>
                  <a:pt x="42" y="601"/>
                  <a:pt x="28" y="594"/>
                  <a:pt x="28" y="573"/>
                </a:cubicBezTo>
                <a:cubicBezTo>
                  <a:pt x="28" y="417"/>
                  <a:pt x="28" y="417"/>
                  <a:pt x="28" y="417"/>
                </a:cubicBezTo>
                <a:cubicBezTo>
                  <a:pt x="85" y="417"/>
                  <a:pt x="85" y="417"/>
                  <a:pt x="85" y="417"/>
                </a:cubicBezTo>
                <a:lnTo>
                  <a:pt x="85" y="573"/>
                </a:lnTo>
                <a:close/>
                <a:moveTo>
                  <a:pt x="290" y="573"/>
                </a:moveTo>
                <a:lnTo>
                  <a:pt x="290" y="573"/>
                </a:lnTo>
                <a:cubicBezTo>
                  <a:pt x="290" y="594"/>
                  <a:pt x="283" y="601"/>
                  <a:pt x="261" y="601"/>
                </a:cubicBezTo>
                <a:cubicBezTo>
                  <a:pt x="247" y="601"/>
                  <a:pt x="233" y="594"/>
                  <a:pt x="233" y="573"/>
                </a:cubicBezTo>
                <a:cubicBezTo>
                  <a:pt x="233" y="488"/>
                  <a:pt x="233" y="488"/>
                  <a:pt x="233" y="488"/>
                </a:cubicBezTo>
                <a:cubicBezTo>
                  <a:pt x="290" y="488"/>
                  <a:pt x="290" y="488"/>
                  <a:pt x="290" y="488"/>
                </a:cubicBezTo>
                <a:lnTo>
                  <a:pt x="290" y="573"/>
                </a:lnTo>
                <a:close/>
                <a:moveTo>
                  <a:pt x="502" y="573"/>
                </a:moveTo>
                <a:lnTo>
                  <a:pt x="502" y="573"/>
                </a:lnTo>
                <a:cubicBezTo>
                  <a:pt x="502" y="594"/>
                  <a:pt x="487" y="601"/>
                  <a:pt x="473" y="601"/>
                </a:cubicBezTo>
                <a:cubicBezTo>
                  <a:pt x="452" y="601"/>
                  <a:pt x="445" y="594"/>
                  <a:pt x="445" y="573"/>
                </a:cubicBezTo>
                <a:cubicBezTo>
                  <a:pt x="445" y="340"/>
                  <a:pt x="445" y="340"/>
                  <a:pt x="445" y="340"/>
                </a:cubicBezTo>
                <a:cubicBezTo>
                  <a:pt x="502" y="340"/>
                  <a:pt x="502" y="340"/>
                  <a:pt x="502" y="340"/>
                </a:cubicBezTo>
                <a:lnTo>
                  <a:pt x="502" y="573"/>
                </a:ln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 name="Freeform 168">
            <a:extLst>
              <a:ext uri="{FF2B5EF4-FFF2-40B4-BE49-F238E27FC236}">
                <a16:creationId xmlns:a16="http://schemas.microsoft.com/office/drawing/2014/main" id="{677F2A78-7552-5447-B9FA-0B6527448FEE}"/>
              </a:ext>
            </a:extLst>
          </p:cNvPr>
          <p:cNvSpPr>
            <a:spLocks noChangeArrowheads="1"/>
          </p:cNvSpPr>
          <p:nvPr/>
        </p:nvSpPr>
        <p:spPr bwMode="auto">
          <a:xfrm>
            <a:off x="14191774" y="6082814"/>
            <a:ext cx="1092538" cy="937812"/>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grpSp>
        <p:nvGrpSpPr>
          <p:cNvPr id="35" name="Group 34">
            <a:extLst>
              <a:ext uri="{FF2B5EF4-FFF2-40B4-BE49-F238E27FC236}">
                <a16:creationId xmlns:a16="http://schemas.microsoft.com/office/drawing/2014/main" id="{B96CA479-8DA5-F94F-B139-8CDCB131901B}"/>
              </a:ext>
            </a:extLst>
          </p:cNvPr>
          <p:cNvGrpSpPr/>
          <p:nvPr/>
        </p:nvGrpSpPr>
        <p:grpSpPr>
          <a:xfrm>
            <a:off x="17690714" y="4298374"/>
            <a:ext cx="4207916" cy="5727530"/>
            <a:chOff x="7551162" y="4298374"/>
            <a:chExt cx="4207916" cy="5727530"/>
          </a:xfrm>
        </p:grpSpPr>
        <p:sp>
          <p:nvSpPr>
            <p:cNvPr id="36" name="Rounded Rectangle 35">
              <a:extLst>
                <a:ext uri="{FF2B5EF4-FFF2-40B4-BE49-F238E27FC236}">
                  <a16:creationId xmlns:a16="http://schemas.microsoft.com/office/drawing/2014/main" id="{D056E0FB-B588-CF4B-A1A3-638DE94F2C6C}"/>
                </a:ext>
              </a:extLst>
            </p:cNvPr>
            <p:cNvSpPr/>
            <p:nvPr/>
          </p:nvSpPr>
          <p:spPr>
            <a:xfrm>
              <a:off x="7551162" y="4298374"/>
              <a:ext cx="4207916" cy="5727530"/>
            </a:xfrm>
            <a:prstGeom prst="roundRect">
              <a:avLst>
                <a:gd name="adj" fmla="val 963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5735BBE-39EB-FA42-9AC6-D4E534B187BB}"/>
                </a:ext>
              </a:extLst>
            </p:cNvPr>
            <p:cNvSpPr/>
            <p:nvPr/>
          </p:nvSpPr>
          <p:spPr>
            <a:xfrm>
              <a:off x="8134895" y="7157366"/>
              <a:ext cx="3058095" cy="1389703"/>
            </a:xfrm>
            <a:prstGeom prst="rect">
              <a:avLst/>
            </a:prstGeom>
          </p:spPr>
          <p:txBody>
            <a:bodyPr wrap="square" lIns="182843" tIns="91422" rIns="182843" bIns="91422">
              <a:spAutoFit/>
            </a:bodyPr>
            <a:lstStyle/>
            <a:p>
              <a:pPr algn="ctr">
                <a:lnSpc>
                  <a:spcPts val="3200"/>
                </a:lnSpc>
              </a:pPr>
              <a:r>
                <a:rPr lang="en-US" sz="2400" dirty="0">
                  <a:latin typeface="Lato Light"/>
                  <a:ea typeface="Open Sans" panose="020B0606030504020204" pitchFamily="34" charset="0"/>
                  <a:cs typeface="Lato Light"/>
                </a:rPr>
                <a:t>No Proactive, Preventive measures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54">
              <a:extLst>
                <a:ext uri="{FF2B5EF4-FFF2-40B4-BE49-F238E27FC236}">
                  <a16:creationId xmlns:a16="http://schemas.microsoft.com/office/drawing/2014/main" id="{2D6477D8-C51A-7E47-B13C-FE74D67D3B61}"/>
                </a:ext>
              </a:extLst>
            </p:cNvPr>
            <p:cNvSpPr>
              <a:spLocks noChangeArrowheads="1"/>
            </p:cNvSpPr>
            <p:nvPr/>
          </p:nvSpPr>
          <p:spPr bwMode="auto">
            <a:xfrm>
              <a:off x="9126826" y="5985251"/>
              <a:ext cx="1277613" cy="1132937"/>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grpSp>
    </p:spTree>
    <p:extLst>
      <p:ext uri="{BB962C8B-B14F-4D97-AF65-F5344CB8AC3E}">
        <p14:creationId xmlns:p14="http://schemas.microsoft.com/office/powerpoint/2010/main" val="5028775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
          <p:cNvSpPr>
            <a:spLocks/>
          </p:cNvSpPr>
          <p:nvPr/>
        </p:nvSpPr>
        <p:spPr bwMode="auto">
          <a:xfrm>
            <a:off x="7218303" y="572895"/>
            <a:ext cx="9947468"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dirty="0">
                <a:latin typeface="Lato Regular"/>
                <a:ea typeface="ＭＳ Ｐゴシック" charset="0"/>
                <a:cs typeface="Lato Regular"/>
                <a:sym typeface="Bebas Neue" charset="0"/>
              </a:rPr>
              <a:t>HOW</a:t>
            </a:r>
            <a:r>
              <a:rPr lang="en-US" sz="7200" b="1" dirty="0">
                <a:solidFill>
                  <a:schemeClr val="tx2"/>
                </a:solidFill>
                <a:latin typeface="Lato Regular"/>
                <a:ea typeface="ＭＳ Ｐゴシック" charset="0"/>
                <a:cs typeface="Lato Regular"/>
                <a:sym typeface="Bebas Neue" charset="0"/>
              </a:rPr>
              <a:t> </a:t>
            </a:r>
            <a:r>
              <a:rPr lang="en-US" sz="7200" b="1" dirty="0">
                <a:solidFill>
                  <a:srgbClr val="F56507"/>
                </a:solidFill>
                <a:latin typeface="Lato Regular"/>
                <a:ea typeface="ＭＳ Ｐゴシック" charset="0"/>
                <a:cs typeface="Lato Regular"/>
                <a:sym typeface="Bebas Neue" charset="0"/>
              </a:rPr>
              <a:t>FIAP</a:t>
            </a:r>
            <a:r>
              <a:rPr lang="en-US" sz="7200" b="1" dirty="0">
                <a:solidFill>
                  <a:schemeClr val="tx2"/>
                </a:solidFill>
                <a:latin typeface="Lato Regular"/>
                <a:ea typeface="ＭＳ Ｐゴシック" charset="0"/>
                <a:cs typeface="Lato Regular"/>
                <a:sym typeface="Bebas Neue" charset="0"/>
              </a:rPr>
              <a:t> </a:t>
            </a:r>
            <a:r>
              <a:rPr lang="en-US" sz="7200" b="1" dirty="0">
                <a:latin typeface="Lato Regular"/>
                <a:ea typeface="ＭＳ Ｐゴシック" charset="0"/>
                <a:cs typeface="Lato Regular"/>
                <a:sym typeface="Bebas Neue" charset="0"/>
              </a:rPr>
              <a:t>IS CALCULATED</a:t>
            </a:r>
          </a:p>
        </p:txBody>
      </p:sp>
      <p:sp>
        <p:nvSpPr>
          <p:cNvPr id="42" name="Rectangle 2"/>
          <p:cNvSpPr>
            <a:spLocks/>
          </p:cNvSpPr>
          <p:nvPr/>
        </p:nvSpPr>
        <p:spPr bwMode="auto">
          <a:xfrm>
            <a:off x="10603399" y="1669165"/>
            <a:ext cx="318997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2800" dirty="0">
                <a:latin typeface="Lato Light"/>
                <a:ea typeface="ＭＳ Ｐゴシック" charset="0"/>
                <a:cs typeface="Lato Light"/>
                <a:sym typeface="Montserrat-Regular" charset="0"/>
              </a:rPr>
              <a:t>In a simplified matter</a:t>
            </a:r>
            <a:endParaRPr lang="en-US" sz="2800" dirty="0">
              <a:solidFill>
                <a:schemeClr val="accent2"/>
              </a:solidFill>
              <a:latin typeface="Lato Light"/>
              <a:ea typeface="ＭＳ Ｐゴシック" charset="0"/>
              <a:cs typeface="Lato Light"/>
              <a:sym typeface="Montserrat-Regular" charset="0"/>
            </a:endParaRPr>
          </a:p>
        </p:txBody>
      </p:sp>
      <p:sp>
        <p:nvSpPr>
          <p:cNvPr id="77" name="Rectangle 76"/>
          <p:cNvSpPr/>
          <p:nvPr/>
        </p:nvSpPr>
        <p:spPr>
          <a:xfrm>
            <a:off x="11230404" y="2338630"/>
            <a:ext cx="1923191" cy="84387"/>
          </a:xfrm>
          <a:prstGeom prst="rect">
            <a:avLst/>
          </a:prstGeom>
          <a:solidFill>
            <a:srgbClr val="F565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Rectangle 147"/>
          <p:cNvSpPr/>
          <p:nvPr/>
        </p:nvSpPr>
        <p:spPr>
          <a:xfrm>
            <a:off x="19315923" y="6914845"/>
            <a:ext cx="2104489" cy="538609"/>
          </a:xfrm>
          <a:prstGeom prst="rect">
            <a:avLst/>
          </a:prstGeom>
        </p:spPr>
        <p:txBody>
          <a:bodyPr wrap="none" lIns="0" tIns="0" rIns="0" bIns="0">
            <a:spAutoFit/>
          </a:bodyPr>
          <a:lstStyle/>
          <a:p>
            <a:pPr algn="ctr">
              <a:lnSpc>
                <a:spcPct val="130000"/>
              </a:lnSpc>
            </a:pPr>
            <a:r>
              <a:rPr lang="en-US" sz="2800">
                <a:solidFill>
                  <a:schemeClr val="bg1"/>
                </a:solidFill>
                <a:latin typeface="Lato Regular"/>
                <a:ea typeface="Open Sans" panose="020B0606030504020204" pitchFamily="34" charset="0"/>
                <a:cs typeface="Lato Regular"/>
              </a:rPr>
              <a:t>Increase 80%</a:t>
            </a:r>
          </a:p>
        </p:txBody>
      </p:sp>
      <p:grpSp>
        <p:nvGrpSpPr>
          <p:cNvPr id="2" name="Group 1">
            <a:extLst>
              <a:ext uri="{FF2B5EF4-FFF2-40B4-BE49-F238E27FC236}">
                <a16:creationId xmlns:a16="http://schemas.microsoft.com/office/drawing/2014/main" id="{AA5E260D-ACC0-7E4A-82A3-5095F5382A79}"/>
              </a:ext>
            </a:extLst>
          </p:cNvPr>
          <p:cNvGrpSpPr/>
          <p:nvPr/>
        </p:nvGrpSpPr>
        <p:grpSpPr>
          <a:xfrm>
            <a:off x="3846860" y="4291841"/>
            <a:ext cx="16703054" cy="5784616"/>
            <a:chOff x="2252121" y="3661357"/>
            <a:chExt cx="16703054" cy="5784616"/>
          </a:xfrm>
        </p:grpSpPr>
        <p:sp>
          <p:nvSpPr>
            <p:cNvPr id="84" name="Round Same Side Corner Rectangle 83"/>
            <p:cNvSpPr/>
            <p:nvPr/>
          </p:nvSpPr>
          <p:spPr>
            <a:xfrm rot="16200000" flipH="1">
              <a:off x="3518180" y="5630578"/>
              <a:ext cx="784114" cy="324596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85" name="Freeform 734"/>
            <p:cNvSpPr>
              <a:spLocks noChangeArrowheads="1"/>
            </p:cNvSpPr>
            <p:nvPr/>
          </p:nvSpPr>
          <p:spPr bwMode="auto">
            <a:xfrm rot="5400000">
              <a:off x="3763828" y="7483118"/>
              <a:ext cx="449199" cy="60144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tx1"/>
            </a:solidFill>
            <a:ln>
              <a:noFill/>
            </a:ln>
            <a:effectLst/>
          </p:spPr>
          <p:txBody>
            <a:bodyPr wrap="none" anchor="ctr"/>
            <a:lstStyle/>
            <a:p>
              <a:endParaRPr lang="en-US" dirty="0">
                <a:latin typeface="Calibri Light"/>
              </a:endParaRPr>
            </a:p>
          </p:txBody>
        </p:sp>
        <p:sp>
          <p:nvSpPr>
            <p:cNvPr id="82" name="Rectangle 81"/>
            <p:cNvSpPr/>
            <p:nvPr/>
          </p:nvSpPr>
          <p:spPr>
            <a:xfrm>
              <a:off x="8894428" y="6861510"/>
              <a:ext cx="3245969" cy="7841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83" name="Freeform 734"/>
            <p:cNvSpPr>
              <a:spLocks noChangeArrowheads="1"/>
            </p:cNvSpPr>
            <p:nvPr/>
          </p:nvSpPr>
          <p:spPr bwMode="auto">
            <a:xfrm rot="5400000">
              <a:off x="10341441" y="7510997"/>
              <a:ext cx="449199" cy="60144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tx1"/>
            </a:solidFill>
            <a:ln>
              <a:noFill/>
            </a:ln>
            <a:effectLst/>
          </p:spPr>
          <p:txBody>
            <a:bodyPr wrap="none" anchor="ctr"/>
            <a:lstStyle/>
            <a:p>
              <a:endParaRPr lang="en-US" dirty="0">
                <a:latin typeface="Calibri Light"/>
              </a:endParaRPr>
            </a:p>
          </p:txBody>
        </p:sp>
        <p:sp>
          <p:nvSpPr>
            <p:cNvPr id="81" name="Freeform 734"/>
            <p:cNvSpPr>
              <a:spLocks noChangeArrowheads="1"/>
            </p:cNvSpPr>
            <p:nvPr/>
          </p:nvSpPr>
          <p:spPr bwMode="auto">
            <a:xfrm rot="5400000">
              <a:off x="17012107" y="7490995"/>
              <a:ext cx="449198" cy="60144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tx1"/>
            </a:solidFill>
            <a:ln>
              <a:noFill/>
            </a:ln>
            <a:effectLst/>
          </p:spPr>
          <p:txBody>
            <a:bodyPr wrap="none" anchor="ctr"/>
            <a:lstStyle/>
            <a:p>
              <a:endParaRPr lang="en-US" dirty="0">
                <a:latin typeface="Calibri Light"/>
              </a:endParaRPr>
            </a:p>
          </p:txBody>
        </p:sp>
        <p:sp>
          <p:nvSpPr>
            <p:cNvPr id="56" name="Rectangle 55"/>
            <p:cNvSpPr/>
            <p:nvPr/>
          </p:nvSpPr>
          <p:spPr>
            <a:xfrm>
              <a:off x="12198019" y="6861508"/>
              <a:ext cx="3245969" cy="784118"/>
            </a:xfrm>
            <a:prstGeom prst="rect">
              <a:avLst/>
            </a:prstGeom>
            <a:solidFill>
              <a:srgbClr val="F56507"/>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51" name="Rectangle 50"/>
            <p:cNvSpPr/>
            <p:nvPr/>
          </p:nvSpPr>
          <p:spPr>
            <a:xfrm>
              <a:off x="5590840" y="6861514"/>
              <a:ext cx="3245969" cy="784118"/>
            </a:xfrm>
            <a:prstGeom prst="rect">
              <a:avLst/>
            </a:prstGeom>
            <a:solidFill>
              <a:srgbClr val="F56507"/>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86" name="Oval 85"/>
            <p:cNvSpPr/>
            <p:nvPr/>
          </p:nvSpPr>
          <p:spPr>
            <a:xfrm>
              <a:off x="3297419" y="3661357"/>
              <a:ext cx="1440180" cy="1465860"/>
            </a:xfrm>
            <a:prstGeom prst="ellipse">
              <a:avLst/>
            </a:prstGeom>
            <a:noFill/>
            <a:ln w="12700">
              <a:solidFill>
                <a:srgbClr val="F56507"/>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a:p>
          </p:txBody>
        </p:sp>
        <p:cxnSp>
          <p:nvCxnSpPr>
            <p:cNvPr id="89" name="Straight Connector 88"/>
            <p:cNvCxnSpPr/>
            <p:nvPr/>
          </p:nvCxnSpPr>
          <p:spPr>
            <a:xfrm flipV="1">
              <a:off x="4017506" y="5635951"/>
              <a:ext cx="0" cy="85886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2" name="Oval 91"/>
            <p:cNvSpPr/>
            <p:nvPr/>
          </p:nvSpPr>
          <p:spPr>
            <a:xfrm>
              <a:off x="9793382" y="3661357"/>
              <a:ext cx="1440180" cy="1465860"/>
            </a:xfrm>
            <a:prstGeom prst="ellipse">
              <a:avLst/>
            </a:prstGeom>
            <a:noFill/>
            <a:ln w="12700">
              <a:solidFill>
                <a:srgbClr val="F56507"/>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a:p>
          </p:txBody>
        </p:sp>
        <p:cxnSp>
          <p:nvCxnSpPr>
            <p:cNvPr id="95" name="Straight Connector 94"/>
            <p:cNvCxnSpPr/>
            <p:nvPr/>
          </p:nvCxnSpPr>
          <p:spPr>
            <a:xfrm flipV="1">
              <a:off x="10513469" y="5635951"/>
              <a:ext cx="0" cy="85886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8" name="Oval 97"/>
            <p:cNvSpPr/>
            <p:nvPr/>
          </p:nvSpPr>
          <p:spPr>
            <a:xfrm>
              <a:off x="16506073" y="3661357"/>
              <a:ext cx="1440180" cy="1465860"/>
            </a:xfrm>
            <a:prstGeom prst="ellipse">
              <a:avLst/>
            </a:prstGeom>
            <a:noFill/>
            <a:ln w="12700">
              <a:solidFill>
                <a:srgbClr val="F56507"/>
              </a:solid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a:p>
          </p:txBody>
        </p:sp>
        <p:cxnSp>
          <p:nvCxnSpPr>
            <p:cNvPr id="101" name="Straight Connector 100"/>
            <p:cNvCxnSpPr/>
            <p:nvPr/>
          </p:nvCxnSpPr>
          <p:spPr>
            <a:xfrm flipV="1">
              <a:off x="17226160" y="5635951"/>
              <a:ext cx="0" cy="85886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2252121" y="8597664"/>
              <a:ext cx="3459339" cy="848309"/>
            </a:xfrm>
            <a:prstGeom prst="rect">
              <a:avLst/>
            </a:prstGeom>
            <a:noFill/>
          </p:spPr>
          <p:txBody>
            <a:bodyPr wrap="square" lIns="0" tIns="0" rIns="0" bIns="0" rtlCol="1">
              <a:spAutoFit/>
            </a:bodyPr>
            <a:lstStyle/>
            <a:p>
              <a:pPr algn="ctr">
                <a:lnSpc>
                  <a:spcPts val="3466"/>
                </a:lnSpc>
              </a:pPr>
              <a:r>
                <a:rPr lang="en-US" sz="2300" dirty="0">
                  <a:latin typeface="Lato Light"/>
                  <a:ea typeface="Open Sans" panose="020B0606030504020204" pitchFamily="34" charset="0"/>
                  <a:cs typeface="Lato Light"/>
                </a:rPr>
                <a:t>Collect activities</a:t>
              </a:r>
            </a:p>
            <a:p>
              <a:pPr algn="ctr">
                <a:lnSpc>
                  <a:spcPts val="3466"/>
                </a:lnSpc>
              </a:pPr>
              <a:r>
                <a:rPr lang="en-US" sz="2300" dirty="0">
                  <a:latin typeface="Lato Light"/>
                  <a:ea typeface="Open Sans" panose="020B0606030504020204" pitchFamily="34" charset="0"/>
                  <a:cs typeface="Lato Light"/>
                </a:rPr>
                <a:t>performed on site</a:t>
              </a:r>
            </a:p>
          </p:txBody>
        </p:sp>
        <p:sp>
          <p:nvSpPr>
            <p:cNvPr id="135" name="TextBox 134"/>
            <p:cNvSpPr txBox="1"/>
            <p:nvPr/>
          </p:nvSpPr>
          <p:spPr>
            <a:xfrm>
              <a:off x="15495836" y="8585720"/>
              <a:ext cx="3459339" cy="848309"/>
            </a:xfrm>
            <a:prstGeom prst="rect">
              <a:avLst/>
            </a:prstGeom>
            <a:noFill/>
          </p:spPr>
          <p:txBody>
            <a:bodyPr wrap="square" lIns="0" tIns="0" rIns="0" bIns="0" rtlCol="1">
              <a:spAutoFit/>
            </a:bodyPr>
            <a:lstStyle/>
            <a:p>
              <a:pPr algn="ctr">
                <a:lnSpc>
                  <a:spcPts val="3466"/>
                </a:lnSpc>
              </a:pPr>
              <a:r>
                <a:rPr lang="en-US" sz="2300" dirty="0">
                  <a:latin typeface="Lato Light"/>
                  <a:ea typeface="Open Sans" panose="020B0606030504020204" pitchFamily="34" charset="0"/>
                  <a:cs typeface="Lato Light"/>
                </a:rPr>
                <a:t>Timely reports</a:t>
              </a:r>
            </a:p>
            <a:p>
              <a:pPr algn="ctr">
                <a:lnSpc>
                  <a:spcPts val="3466"/>
                </a:lnSpc>
              </a:pPr>
              <a:r>
                <a:rPr lang="en-US" sz="2300" dirty="0">
                  <a:latin typeface="Lato Light"/>
                  <a:ea typeface="Open Sans" panose="020B0606030504020204" pitchFamily="34" charset="0"/>
                  <a:cs typeface="Lato Light"/>
                </a:rPr>
                <a:t>and analytics</a:t>
              </a:r>
            </a:p>
          </p:txBody>
        </p:sp>
        <p:sp>
          <p:nvSpPr>
            <p:cNvPr id="137" name="TextBox 136"/>
            <p:cNvSpPr txBox="1"/>
            <p:nvPr/>
          </p:nvSpPr>
          <p:spPr>
            <a:xfrm>
              <a:off x="9163479" y="8597664"/>
              <a:ext cx="2699977" cy="848309"/>
            </a:xfrm>
            <a:prstGeom prst="rect">
              <a:avLst/>
            </a:prstGeom>
            <a:noFill/>
          </p:spPr>
          <p:txBody>
            <a:bodyPr wrap="square" lIns="0" tIns="0" rIns="0" bIns="0" rtlCol="1">
              <a:spAutoFit/>
            </a:bodyPr>
            <a:lstStyle/>
            <a:p>
              <a:pPr algn="ctr">
                <a:lnSpc>
                  <a:spcPts val="3466"/>
                </a:lnSpc>
              </a:pPr>
              <a:r>
                <a:rPr lang="en-US" sz="2300" dirty="0">
                  <a:latin typeface="Lato Light"/>
                  <a:ea typeface="Open Sans" panose="020B0606030504020204" pitchFamily="34" charset="0"/>
                  <a:cs typeface="Lato Light"/>
                </a:rPr>
                <a:t>To initially budgeted costs</a:t>
              </a:r>
            </a:p>
          </p:txBody>
        </p:sp>
        <p:sp>
          <p:nvSpPr>
            <p:cNvPr id="142" name="Freeform 154"/>
            <p:cNvSpPr>
              <a:spLocks noChangeArrowheads="1"/>
            </p:cNvSpPr>
            <p:nvPr/>
          </p:nvSpPr>
          <p:spPr bwMode="auto">
            <a:xfrm>
              <a:off x="3744537" y="4017527"/>
              <a:ext cx="525040" cy="712372"/>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56507"/>
            </a:solidFill>
            <a:ln>
              <a:noFill/>
            </a:ln>
            <a:effectLst/>
          </p:spPr>
          <p:txBody>
            <a:bodyPr wrap="none" lIns="91424" tIns="45712" rIns="91424" bIns="45712" anchor="ctr"/>
            <a:lstStyle/>
            <a:p>
              <a:pPr>
                <a:defRPr/>
              </a:pPr>
              <a:endParaRPr lang="en-US" dirty="0">
                <a:latin typeface="+mn-lt"/>
                <a:ea typeface="+mn-ea"/>
                <a:cs typeface="+mn-cs"/>
              </a:endParaRPr>
            </a:p>
          </p:txBody>
        </p:sp>
        <p:sp>
          <p:nvSpPr>
            <p:cNvPr id="144" name="Rectangle 143"/>
            <p:cNvSpPr/>
            <p:nvPr/>
          </p:nvSpPr>
          <p:spPr>
            <a:xfrm>
              <a:off x="6432553" y="6965645"/>
              <a:ext cx="1453924" cy="496611"/>
            </a:xfrm>
            <a:prstGeom prst="rect">
              <a:avLst/>
            </a:prstGeom>
          </p:spPr>
          <p:txBody>
            <a:bodyPr wrap="none" lIns="0" tIns="0" rIns="0" bIns="0">
              <a:spAutoFit/>
            </a:bodyPr>
            <a:lstStyle/>
            <a:p>
              <a:pPr algn="ctr">
                <a:lnSpc>
                  <a:spcPct val="130000"/>
                </a:lnSpc>
              </a:pPr>
              <a:r>
                <a:rPr lang="en-US" sz="2800" dirty="0">
                  <a:solidFill>
                    <a:schemeClr val="bg1"/>
                  </a:solidFill>
                  <a:latin typeface="Lato Regular"/>
                  <a:ea typeface="Open Sans" panose="020B0606030504020204" pitchFamily="34" charset="0"/>
                  <a:cs typeface="Lato Regular"/>
                </a:rPr>
                <a:t>Compare</a:t>
              </a:r>
            </a:p>
          </p:txBody>
        </p:sp>
        <p:sp>
          <p:nvSpPr>
            <p:cNvPr id="146" name="Rectangle 145"/>
            <p:cNvSpPr/>
            <p:nvPr/>
          </p:nvSpPr>
          <p:spPr>
            <a:xfrm>
              <a:off x="12632930" y="6965645"/>
              <a:ext cx="2454198" cy="496611"/>
            </a:xfrm>
            <a:prstGeom prst="rect">
              <a:avLst/>
            </a:prstGeom>
          </p:spPr>
          <p:txBody>
            <a:bodyPr wrap="none" lIns="0" tIns="0" rIns="0" bIns="0">
              <a:spAutoFit/>
            </a:bodyPr>
            <a:lstStyle/>
            <a:p>
              <a:pPr algn="ctr">
                <a:lnSpc>
                  <a:spcPct val="130000"/>
                </a:lnSpc>
              </a:pPr>
              <a:r>
                <a:rPr lang="en-US" sz="2800" dirty="0">
                  <a:solidFill>
                    <a:schemeClr val="bg1"/>
                  </a:solidFill>
                  <a:latin typeface="Lato Regular"/>
                  <a:ea typeface="Open Sans" panose="020B0606030504020204" pitchFamily="34" charset="0"/>
                  <a:cs typeface="Lato Regular"/>
                </a:rPr>
                <a:t>Analyze &amp; Issue</a:t>
              </a:r>
            </a:p>
          </p:txBody>
        </p:sp>
        <p:sp>
          <p:nvSpPr>
            <p:cNvPr id="47" name="Round Same Side Corner Rectangle 46">
              <a:extLst>
                <a:ext uri="{FF2B5EF4-FFF2-40B4-BE49-F238E27FC236}">
                  <a16:creationId xmlns:a16="http://schemas.microsoft.com/office/drawing/2014/main" id="{C078AED6-6685-BC4B-8A7D-95F28A957291}"/>
                </a:ext>
              </a:extLst>
            </p:cNvPr>
            <p:cNvSpPr/>
            <p:nvPr/>
          </p:nvSpPr>
          <p:spPr>
            <a:xfrm rot="5400000">
              <a:off x="16732537" y="5630575"/>
              <a:ext cx="784110" cy="324596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grpSp>
      <p:sp>
        <p:nvSpPr>
          <p:cNvPr id="50" name="TextBox 49">
            <a:extLst>
              <a:ext uri="{FF2B5EF4-FFF2-40B4-BE49-F238E27FC236}">
                <a16:creationId xmlns:a16="http://schemas.microsoft.com/office/drawing/2014/main" id="{396EA4B5-7CD6-4E47-A077-46B0BC46AEEC}"/>
              </a:ext>
            </a:extLst>
          </p:cNvPr>
          <p:cNvSpPr txBox="1"/>
          <p:nvPr/>
        </p:nvSpPr>
        <p:spPr>
          <a:xfrm>
            <a:off x="11603277" y="5082543"/>
            <a:ext cx="1009861" cy="577017"/>
          </a:xfrm>
          <a:prstGeom prst="rect">
            <a:avLst/>
          </a:prstGeom>
          <a:noFill/>
        </p:spPr>
        <p:txBody>
          <a:bodyPr wrap="square" lIns="0" tIns="0" rIns="0" bIns="0" rtlCol="1">
            <a:spAutoFit/>
          </a:bodyPr>
          <a:lstStyle/>
          <a:p>
            <a:pPr algn="ctr">
              <a:lnSpc>
                <a:spcPts val="3466"/>
              </a:lnSpc>
            </a:pPr>
            <a:r>
              <a:rPr lang="en-US" sz="8800" b="1" dirty="0">
                <a:solidFill>
                  <a:srgbClr val="F56507"/>
                </a:solidFill>
                <a:latin typeface="Lato Light"/>
                <a:ea typeface="Open Sans" panose="020B0606030504020204" pitchFamily="34" charset="0"/>
                <a:cs typeface="Lato Light"/>
              </a:rPr>
              <a:t>$</a:t>
            </a:r>
          </a:p>
        </p:txBody>
      </p:sp>
      <p:sp>
        <p:nvSpPr>
          <p:cNvPr id="53" name="Freeform 166">
            <a:extLst>
              <a:ext uri="{FF2B5EF4-FFF2-40B4-BE49-F238E27FC236}">
                <a16:creationId xmlns:a16="http://schemas.microsoft.com/office/drawing/2014/main" id="{B3C78F8F-E533-FB46-A022-3CE4A3CB5A87}"/>
              </a:ext>
            </a:extLst>
          </p:cNvPr>
          <p:cNvSpPr>
            <a:spLocks noChangeArrowheads="1"/>
          </p:cNvSpPr>
          <p:nvPr/>
        </p:nvSpPr>
        <p:spPr bwMode="auto">
          <a:xfrm>
            <a:off x="18522472" y="4651389"/>
            <a:ext cx="582134" cy="666982"/>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rgbClr val="F5650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Tree>
    <p:extLst>
      <p:ext uri="{BB962C8B-B14F-4D97-AF65-F5344CB8AC3E}">
        <p14:creationId xmlns:p14="http://schemas.microsoft.com/office/powerpoint/2010/main" val="18641132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
          <p:cNvSpPr>
            <a:spLocks/>
          </p:cNvSpPr>
          <p:nvPr/>
        </p:nvSpPr>
        <p:spPr bwMode="auto">
          <a:xfrm>
            <a:off x="4249840" y="572895"/>
            <a:ext cx="1588441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dirty="0">
                <a:latin typeface="Lato Regular"/>
                <a:ea typeface="ＭＳ Ｐゴシック" charset="0"/>
                <a:cs typeface="Lato Regular"/>
                <a:sym typeface="Bebas Neue" charset="0"/>
              </a:rPr>
              <a:t>WHY </a:t>
            </a:r>
            <a:r>
              <a:rPr lang="en-US" sz="7200" b="1" dirty="0">
                <a:solidFill>
                  <a:srgbClr val="F56507"/>
                </a:solidFill>
                <a:latin typeface="Lato Regular"/>
                <a:ea typeface="ＭＳ Ｐゴシック" charset="0"/>
                <a:cs typeface="Lato Regular"/>
                <a:sym typeface="Bebas Neue" charset="0"/>
              </a:rPr>
              <a:t>FIAP</a:t>
            </a:r>
            <a:r>
              <a:rPr lang="en-US" sz="7200" b="1" dirty="0">
                <a:latin typeface="Lato Regular"/>
                <a:ea typeface="ＭＳ Ｐゴシック" charset="0"/>
                <a:cs typeface="Lato Regular"/>
                <a:sym typeface="Bebas Neue" charset="0"/>
              </a:rPr>
              <a:t> CAN’T BE CALCULATED TODAY?</a:t>
            </a:r>
          </a:p>
        </p:txBody>
      </p:sp>
      <p:grpSp>
        <p:nvGrpSpPr>
          <p:cNvPr id="4" name="Group 3">
            <a:extLst>
              <a:ext uri="{FF2B5EF4-FFF2-40B4-BE49-F238E27FC236}">
                <a16:creationId xmlns:a16="http://schemas.microsoft.com/office/drawing/2014/main" id="{EACEE5E0-55C1-6A43-A199-CDC4B58E4189}"/>
              </a:ext>
            </a:extLst>
          </p:cNvPr>
          <p:cNvGrpSpPr/>
          <p:nvPr/>
        </p:nvGrpSpPr>
        <p:grpSpPr>
          <a:xfrm>
            <a:off x="9382121" y="3609782"/>
            <a:ext cx="13078513" cy="1795363"/>
            <a:chOff x="9382121" y="3609782"/>
            <a:chExt cx="13078513" cy="1795363"/>
          </a:xfrm>
        </p:grpSpPr>
        <p:sp>
          <p:nvSpPr>
            <p:cNvPr id="33" name="TextBox 32"/>
            <p:cNvSpPr txBox="1"/>
            <p:nvPr/>
          </p:nvSpPr>
          <p:spPr>
            <a:xfrm>
              <a:off x="11100407" y="3609782"/>
              <a:ext cx="11360227" cy="1795363"/>
            </a:xfrm>
            <a:prstGeom prst="rect">
              <a:avLst/>
            </a:prstGeom>
            <a:noFill/>
          </p:spPr>
          <p:txBody>
            <a:bodyPr wrap="square" lIns="0" tIns="0" rIns="0" bIns="0" rtlCol="1">
              <a:spAutoFit/>
            </a:bodyPr>
            <a:lstStyle/>
            <a:p>
              <a:pPr algn="just">
                <a:lnSpc>
                  <a:spcPts val="3466"/>
                </a:lnSpc>
              </a:pPr>
              <a:r>
                <a:rPr lang="en-US" sz="2400" b="1" dirty="0">
                  <a:solidFill>
                    <a:srgbClr val="F56507"/>
                  </a:solidFill>
                  <a:latin typeface="Lato" panose="020F0502020204030203" pitchFamily="34" charset="77"/>
                  <a:ea typeface="Open Sans" panose="020B0606030504020204" pitchFamily="34" charset="0"/>
                  <a:cs typeface="Lato Light"/>
                </a:rPr>
                <a:t>Data is Corrupted</a:t>
              </a:r>
            </a:p>
            <a:p>
              <a:pPr algn="just">
                <a:lnSpc>
                  <a:spcPts val="3466"/>
                </a:lnSpc>
              </a:pPr>
              <a:r>
                <a:rPr lang="en-US" sz="2400" dirty="0">
                  <a:latin typeface="Lato Light"/>
                  <a:ea typeface="Open Sans" panose="020B0606030504020204" pitchFamily="34" charset="0"/>
                  <a:cs typeface="Lato Light"/>
                </a:rPr>
                <a:t>Not all activities are collected: usually major activities are partially outlined in the daily report. Details related to each activity such as quantities, locations, hours spent on each activity, tools and equipment used are not consistently recorded.</a:t>
              </a:r>
            </a:p>
          </p:txBody>
        </p:sp>
        <p:sp>
          <p:nvSpPr>
            <p:cNvPr id="35" name="Oval 34"/>
            <p:cNvSpPr/>
            <p:nvPr/>
          </p:nvSpPr>
          <p:spPr>
            <a:xfrm>
              <a:off x="9382121" y="3767694"/>
              <a:ext cx="1137624" cy="1137920"/>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36" name="TextBox 35"/>
            <p:cNvSpPr txBox="1"/>
            <p:nvPr/>
          </p:nvSpPr>
          <p:spPr>
            <a:xfrm>
              <a:off x="9492740" y="4027579"/>
              <a:ext cx="895537" cy="673096"/>
            </a:xfrm>
            <a:prstGeom prst="rect">
              <a:avLst/>
            </a:prstGeom>
            <a:noFill/>
            <a:ln>
              <a:noFill/>
            </a:ln>
          </p:spPr>
          <p:txBody>
            <a:bodyPr wrap="square" lIns="0" tIns="0" rIns="0" bIns="0" rtlCol="1" anchor="t" anchorCtr="0">
              <a:noAutofit/>
            </a:bodyPr>
            <a:lstStyle/>
            <a:p>
              <a:pPr algn="ctr" rtl="0"/>
              <a:r>
                <a:rPr lang="en-US" b="1" dirty="0">
                  <a:solidFill>
                    <a:schemeClr val="bg1"/>
                  </a:solidFill>
                  <a:latin typeface="Lato Bold"/>
                  <a:ea typeface="Open Sans" pitchFamily="34" charset="0"/>
                  <a:cs typeface="Lato Bold"/>
                </a:rPr>
                <a:t>1</a:t>
              </a:r>
              <a:endParaRPr lang="x-none" b="1" dirty="0">
                <a:solidFill>
                  <a:schemeClr val="bg1"/>
                </a:solidFill>
                <a:latin typeface="Lato Bold"/>
                <a:ea typeface="Open Sans" pitchFamily="34" charset="0"/>
                <a:cs typeface="Lato Bold"/>
              </a:endParaRPr>
            </a:p>
          </p:txBody>
        </p:sp>
      </p:grpSp>
      <p:grpSp>
        <p:nvGrpSpPr>
          <p:cNvPr id="3" name="Group 2">
            <a:extLst>
              <a:ext uri="{FF2B5EF4-FFF2-40B4-BE49-F238E27FC236}">
                <a16:creationId xmlns:a16="http://schemas.microsoft.com/office/drawing/2014/main" id="{8BA2CA84-C942-7248-AEA4-2BAA34DFA567}"/>
              </a:ext>
            </a:extLst>
          </p:cNvPr>
          <p:cNvGrpSpPr/>
          <p:nvPr/>
        </p:nvGrpSpPr>
        <p:grpSpPr>
          <a:xfrm>
            <a:off x="9382121" y="6410353"/>
            <a:ext cx="13078513" cy="1748684"/>
            <a:chOff x="9382121" y="5666014"/>
            <a:chExt cx="13078513" cy="1748684"/>
          </a:xfrm>
        </p:grpSpPr>
        <p:sp>
          <p:nvSpPr>
            <p:cNvPr id="38" name="Oval 37"/>
            <p:cNvSpPr/>
            <p:nvPr/>
          </p:nvSpPr>
          <p:spPr>
            <a:xfrm>
              <a:off x="9382121" y="5833561"/>
              <a:ext cx="1137624" cy="1137920"/>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39" name="TextBox 38"/>
            <p:cNvSpPr txBox="1"/>
            <p:nvPr/>
          </p:nvSpPr>
          <p:spPr>
            <a:xfrm>
              <a:off x="11100407" y="5666014"/>
              <a:ext cx="11360227" cy="1748684"/>
            </a:xfrm>
            <a:prstGeom prst="rect">
              <a:avLst/>
            </a:prstGeom>
            <a:noFill/>
          </p:spPr>
          <p:txBody>
            <a:bodyPr wrap="square" lIns="0" tIns="0" rIns="0" bIns="0" rtlCol="1">
              <a:spAutoFit/>
            </a:bodyPr>
            <a:lstStyle/>
            <a:p>
              <a:pPr algn="just">
                <a:lnSpc>
                  <a:spcPts val="3466"/>
                </a:lnSpc>
              </a:pPr>
              <a:r>
                <a:rPr lang="en-US" sz="2400" b="1" dirty="0">
                  <a:solidFill>
                    <a:srgbClr val="F56507"/>
                  </a:solidFill>
                  <a:latin typeface="Lato" panose="020F0502020204030203" pitchFamily="34" charset="77"/>
                  <a:ea typeface="Open Sans" panose="020B0606030504020204" pitchFamily="34" charset="0"/>
                  <a:cs typeface="Lato Light"/>
                </a:rPr>
                <a:t>Unreliable Comparisons</a:t>
              </a:r>
            </a:p>
            <a:p>
              <a:pPr algn="just">
                <a:lnSpc>
                  <a:spcPts val="3466"/>
                </a:lnSpc>
              </a:pPr>
              <a:r>
                <a:rPr lang="en-US" sz="2400" dirty="0">
                  <a:ea typeface="Open Sans" panose="020B0606030504020204" pitchFamily="34" charset="0"/>
                  <a:cs typeface="Lato Light"/>
                </a:rPr>
                <a:t>The comparisons between what was executed and what was planned is done manually.</a:t>
              </a:r>
            </a:p>
            <a:p>
              <a:pPr algn="just">
                <a:lnSpc>
                  <a:spcPts val="3466"/>
                </a:lnSpc>
              </a:pPr>
              <a:r>
                <a:rPr lang="en-US" sz="2400" dirty="0">
                  <a:ea typeface="Open Sans" panose="020B0606030504020204" pitchFamily="34" charset="0"/>
                  <a:cs typeface="Lato Light"/>
                </a:rPr>
                <a:t>Even if collected digitally, daily reports are sent via email. Human intervention is prone to error and delays.</a:t>
              </a:r>
            </a:p>
          </p:txBody>
        </p:sp>
        <p:sp>
          <p:nvSpPr>
            <p:cNvPr id="40" name="TextBox 39"/>
            <p:cNvSpPr txBox="1"/>
            <p:nvPr/>
          </p:nvSpPr>
          <p:spPr>
            <a:xfrm>
              <a:off x="9492740" y="6110374"/>
              <a:ext cx="895537" cy="673096"/>
            </a:xfrm>
            <a:prstGeom prst="rect">
              <a:avLst/>
            </a:prstGeom>
            <a:noFill/>
            <a:ln>
              <a:noFill/>
            </a:ln>
          </p:spPr>
          <p:txBody>
            <a:bodyPr wrap="square" lIns="0" tIns="0" rIns="0" bIns="0" rtlCol="1" anchor="t" anchorCtr="0">
              <a:noAutofit/>
            </a:bodyPr>
            <a:lstStyle/>
            <a:p>
              <a:pPr algn="ctr" rtl="0"/>
              <a:r>
                <a:rPr lang="en-US" b="1" dirty="0">
                  <a:solidFill>
                    <a:schemeClr val="bg1"/>
                  </a:solidFill>
                  <a:latin typeface="Lato Bold"/>
                  <a:ea typeface="Open Sans" pitchFamily="34" charset="0"/>
                  <a:cs typeface="Lato Bold"/>
                </a:rPr>
                <a:t>2</a:t>
              </a:r>
              <a:endParaRPr lang="x-none" b="1" dirty="0">
                <a:solidFill>
                  <a:schemeClr val="bg1"/>
                </a:solidFill>
                <a:latin typeface="Lato Bold"/>
                <a:ea typeface="Open Sans" pitchFamily="34" charset="0"/>
                <a:cs typeface="Lato Bold"/>
              </a:endParaRPr>
            </a:p>
          </p:txBody>
        </p:sp>
      </p:grpSp>
      <p:grpSp>
        <p:nvGrpSpPr>
          <p:cNvPr id="2" name="Group 1">
            <a:extLst>
              <a:ext uri="{FF2B5EF4-FFF2-40B4-BE49-F238E27FC236}">
                <a16:creationId xmlns:a16="http://schemas.microsoft.com/office/drawing/2014/main" id="{222C3D12-72F4-C545-9BC0-5799D3F65D12}"/>
              </a:ext>
            </a:extLst>
          </p:cNvPr>
          <p:cNvGrpSpPr/>
          <p:nvPr/>
        </p:nvGrpSpPr>
        <p:grpSpPr>
          <a:xfrm>
            <a:off x="9382121" y="9210924"/>
            <a:ext cx="13078513" cy="1795363"/>
            <a:chOff x="9382121" y="7779295"/>
            <a:chExt cx="13078513" cy="1795363"/>
          </a:xfrm>
        </p:grpSpPr>
        <p:sp>
          <p:nvSpPr>
            <p:cNvPr id="43" name="Oval 42"/>
            <p:cNvSpPr/>
            <p:nvPr/>
          </p:nvSpPr>
          <p:spPr>
            <a:xfrm>
              <a:off x="9382121" y="7899428"/>
              <a:ext cx="1137624" cy="1137920"/>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44" name="TextBox 43"/>
            <p:cNvSpPr txBox="1"/>
            <p:nvPr/>
          </p:nvSpPr>
          <p:spPr>
            <a:xfrm>
              <a:off x="11100407" y="7779295"/>
              <a:ext cx="11360227" cy="1795363"/>
            </a:xfrm>
            <a:prstGeom prst="rect">
              <a:avLst/>
            </a:prstGeom>
            <a:noFill/>
          </p:spPr>
          <p:txBody>
            <a:bodyPr wrap="square" lIns="0" tIns="0" rIns="0" bIns="0" rtlCol="1">
              <a:spAutoFit/>
            </a:bodyPr>
            <a:lstStyle/>
            <a:p>
              <a:pPr algn="just">
                <a:lnSpc>
                  <a:spcPts val="3466"/>
                </a:lnSpc>
              </a:pPr>
              <a:r>
                <a:rPr lang="en-US" sz="2400" b="1" dirty="0">
                  <a:solidFill>
                    <a:srgbClr val="F56507"/>
                  </a:solidFill>
                  <a:latin typeface="Lato" panose="020F0502020204030203" pitchFamily="34" charset="77"/>
                  <a:ea typeface="Open Sans" panose="020B0606030504020204" pitchFamily="34" charset="0"/>
                  <a:cs typeface="Lato Light"/>
                </a:rPr>
                <a:t>Too Many Manual Steps</a:t>
              </a:r>
            </a:p>
            <a:p>
              <a:pPr algn="just">
                <a:lnSpc>
                  <a:spcPts val="3466"/>
                </a:lnSpc>
              </a:pPr>
              <a:r>
                <a:rPr lang="en-US" sz="2400" dirty="0">
                  <a:ea typeface="Open Sans" panose="020B0606030504020204" pitchFamily="34" charset="0"/>
                  <a:cs typeface="Lato Light"/>
                </a:rPr>
                <a:t>Due to the fact that data is being collected in different formats (e.g. paper, email, excel sheets, word documents, etc.…) compiling and converting it into actionable data to enable relevant comparison with </a:t>
              </a:r>
              <a:r>
                <a:rPr lang="en-US" sz="2400" dirty="0"/>
                <a:t>similar</a:t>
              </a:r>
              <a:r>
                <a:rPr lang="en-US" sz="2400" dirty="0">
                  <a:ea typeface="Open Sans" panose="020B0606030504020204" pitchFamily="34" charset="0"/>
                  <a:cs typeface="Lato Light"/>
                </a:rPr>
                <a:t> formats takes time and is prone to human error.</a:t>
              </a:r>
            </a:p>
          </p:txBody>
        </p:sp>
        <p:sp>
          <p:nvSpPr>
            <p:cNvPr id="50" name="TextBox 49"/>
            <p:cNvSpPr txBox="1"/>
            <p:nvPr/>
          </p:nvSpPr>
          <p:spPr>
            <a:xfrm>
              <a:off x="9492740" y="8155076"/>
              <a:ext cx="895537" cy="673096"/>
            </a:xfrm>
            <a:prstGeom prst="rect">
              <a:avLst/>
            </a:prstGeom>
            <a:noFill/>
            <a:ln>
              <a:noFill/>
            </a:ln>
          </p:spPr>
          <p:txBody>
            <a:bodyPr wrap="square" lIns="0" tIns="0" rIns="0" bIns="0" rtlCol="1" anchor="t" anchorCtr="0">
              <a:noAutofit/>
            </a:bodyPr>
            <a:lstStyle/>
            <a:p>
              <a:pPr algn="ctr" rtl="0"/>
              <a:r>
                <a:rPr lang="en-US" b="1" dirty="0">
                  <a:solidFill>
                    <a:schemeClr val="bg1"/>
                  </a:solidFill>
                  <a:latin typeface="Lato Bold"/>
                  <a:ea typeface="Open Sans" pitchFamily="34" charset="0"/>
                  <a:cs typeface="Lato Bold"/>
                </a:rPr>
                <a:t>3</a:t>
              </a:r>
              <a:endParaRPr lang="x-none" b="1" dirty="0">
                <a:solidFill>
                  <a:schemeClr val="bg1"/>
                </a:solidFill>
                <a:latin typeface="Lato Bold"/>
                <a:ea typeface="Open Sans" pitchFamily="34" charset="0"/>
                <a:cs typeface="Lato Bold"/>
              </a:endParaRPr>
            </a:p>
          </p:txBody>
        </p:sp>
      </p:grpSp>
      <p:pic>
        <p:nvPicPr>
          <p:cNvPr id="5" name="Picture 4">
            <a:extLst>
              <a:ext uri="{FF2B5EF4-FFF2-40B4-BE49-F238E27FC236}">
                <a16:creationId xmlns:a16="http://schemas.microsoft.com/office/drawing/2014/main" id="{993CF868-55AB-C440-AA89-4D29A0FAFACB}"/>
              </a:ext>
            </a:extLst>
          </p:cNvPr>
          <p:cNvPicPr>
            <a:picLocks noChangeAspect="1"/>
          </p:cNvPicPr>
          <p:nvPr/>
        </p:nvPicPr>
        <p:blipFill>
          <a:blip r:embed="rId3"/>
          <a:stretch>
            <a:fillRect/>
          </a:stretch>
        </p:blipFill>
        <p:spPr>
          <a:xfrm>
            <a:off x="254292" y="4606855"/>
            <a:ext cx="8335780" cy="5656422"/>
          </a:xfrm>
          <a:prstGeom prst="rect">
            <a:avLst/>
          </a:prstGeom>
        </p:spPr>
      </p:pic>
    </p:spTree>
    <p:extLst>
      <p:ext uri="{BB962C8B-B14F-4D97-AF65-F5344CB8AC3E}">
        <p14:creationId xmlns:p14="http://schemas.microsoft.com/office/powerpoint/2010/main" val="37021610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
          <p:cNvSpPr>
            <a:spLocks/>
          </p:cNvSpPr>
          <p:nvPr/>
        </p:nvSpPr>
        <p:spPr bwMode="auto">
          <a:xfrm>
            <a:off x="9359053" y="572895"/>
            <a:ext cx="566597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dirty="0">
                <a:latin typeface="Lato Regular"/>
                <a:ea typeface="ＭＳ Ｐゴシック" charset="0"/>
                <a:cs typeface="Lato Regular"/>
                <a:sym typeface="Bebas Neue" charset="0"/>
              </a:rPr>
              <a:t>THE SOLUTION</a:t>
            </a:r>
          </a:p>
        </p:txBody>
      </p:sp>
      <p:sp>
        <p:nvSpPr>
          <p:cNvPr id="30" name="Rectangle 2"/>
          <p:cNvSpPr>
            <a:spLocks/>
          </p:cNvSpPr>
          <p:nvPr/>
        </p:nvSpPr>
        <p:spPr bwMode="auto">
          <a:xfrm>
            <a:off x="10755684" y="1669165"/>
            <a:ext cx="288540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2800" b="1" dirty="0">
                <a:solidFill>
                  <a:srgbClr val="F56507"/>
                </a:solidFill>
                <a:latin typeface="Lato Black" panose="020F0502020204030203" pitchFamily="34" charset="77"/>
                <a:ea typeface="ＭＳ Ｐゴシック" charset="0"/>
                <a:cs typeface="Lato Light"/>
                <a:sym typeface="Montserrat-Regular" charset="0"/>
              </a:rPr>
              <a:t>DIM</a:t>
            </a:r>
            <a:r>
              <a:rPr lang="en-US" sz="2800" dirty="0">
                <a:latin typeface="Lato Light"/>
                <a:ea typeface="ＭＳ Ｐゴシック" charset="0"/>
                <a:cs typeface="Lato Light"/>
                <a:sym typeface="Montserrat-Regular" charset="0"/>
              </a:rPr>
              <a:t> is the solution</a:t>
            </a:r>
            <a:endParaRPr lang="en-US" sz="2800" dirty="0">
              <a:solidFill>
                <a:schemeClr val="accent2"/>
              </a:solidFill>
              <a:latin typeface="Lato Light"/>
              <a:ea typeface="ＭＳ Ｐゴシック" charset="0"/>
              <a:cs typeface="Lato Light"/>
              <a:sym typeface="Montserrat-Regular" charset="0"/>
            </a:endParaRPr>
          </a:p>
        </p:txBody>
      </p:sp>
      <p:sp>
        <p:nvSpPr>
          <p:cNvPr id="31" name="Rectangle 30"/>
          <p:cNvSpPr/>
          <p:nvPr/>
        </p:nvSpPr>
        <p:spPr>
          <a:xfrm>
            <a:off x="11230404" y="2338630"/>
            <a:ext cx="1923191" cy="84387"/>
          </a:xfrm>
          <a:prstGeom prst="rect">
            <a:avLst/>
          </a:prstGeom>
          <a:solidFill>
            <a:srgbClr val="F565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a:off x="3503610" y="4519918"/>
            <a:ext cx="5790974" cy="5792482"/>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a:p>
        </p:txBody>
      </p:sp>
      <p:sp>
        <p:nvSpPr>
          <p:cNvPr id="22" name="Arc 21"/>
          <p:cNvSpPr/>
          <p:nvPr/>
        </p:nvSpPr>
        <p:spPr>
          <a:xfrm>
            <a:off x="3506635" y="4522943"/>
            <a:ext cx="5784926" cy="5786433"/>
          </a:xfrm>
          <a:prstGeom prst="arc">
            <a:avLst>
              <a:gd name="adj1" fmla="val 10766207"/>
              <a:gd name="adj2" fmla="val 0"/>
            </a:avLst>
          </a:prstGeom>
          <a:ln w="69850" cap="rnd">
            <a:solidFill>
              <a:schemeClr val="tx1"/>
            </a:solidFill>
          </a:ln>
        </p:spPr>
        <p:style>
          <a:lnRef idx="1">
            <a:schemeClr val="accent1"/>
          </a:lnRef>
          <a:fillRef idx="0">
            <a:schemeClr val="accent1"/>
          </a:fillRef>
          <a:effectRef idx="0">
            <a:schemeClr val="accent1"/>
          </a:effectRef>
          <a:fontRef idx="minor">
            <a:schemeClr val="tx1"/>
          </a:fontRef>
        </p:style>
        <p:txBody>
          <a:bodyPr lIns="182843" tIns="91422" rIns="182843" bIns="91422" rtlCol="0" anchor="ctr"/>
          <a:lstStyle/>
          <a:p>
            <a:pPr algn="ctr"/>
            <a:endParaRPr lang="en-US" dirty="0"/>
          </a:p>
        </p:txBody>
      </p:sp>
      <p:sp>
        <p:nvSpPr>
          <p:cNvPr id="23" name="Oval 22"/>
          <p:cNvSpPr/>
          <p:nvPr/>
        </p:nvSpPr>
        <p:spPr>
          <a:xfrm>
            <a:off x="9294584" y="4519918"/>
            <a:ext cx="5790974" cy="5792482"/>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a:p>
        </p:txBody>
      </p:sp>
      <p:sp>
        <p:nvSpPr>
          <p:cNvPr id="24" name="Arc 23"/>
          <p:cNvSpPr/>
          <p:nvPr/>
        </p:nvSpPr>
        <p:spPr>
          <a:xfrm rot="10800000">
            <a:off x="9297608" y="4522943"/>
            <a:ext cx="5784926" cy="5786433"/>
          </a:xfrm>
          <a:prstGeom prst="arc">
            <a:avLst>
              <a:gd name="adj1" fmla="val 10766207"/>
              <a:gd name="adj2" fmla="val 0"/>
            </a:avLst>
          </a:prstGeom>
          <a:ln w="69850" cap="rnd">
            <a:solidFill>
              <a:schemeClr val="tx1"/>
            </a:solidFill>
          </a:ln>
        </p:spPr>
        <p:style>
          <a:lnRef idx="1">
            <a:schemeClr val="accent1"/>
          </a:lnRef>
          <a:fillRef idx="0">
            <a:schemeClr val="accent1"/>
          </a:fillRef>
          <a:effectRef idx="0">
            <a:schemeClr val="accent1"/>
          </a:effectRef>
          <a:fontRef idx="minor">
            <a:schemeClr val="tx1"/>
          </a:fontRef>
        </p:style>
        <p:txBody>
          <a:bodyPr lIns="182843" tIns="91422" rIns="182843" bIns="91422" rtlCol="0" anchor="ctr"/>
          <a:lstStyle/>
          <a:p>
            <a:pPr algn="ctr"/>
            <a:endParaRPr lang="en-US"/>
          </a:p>
        </p:txBody>
      </p:sp>
      <p:sp>
        <p:nvSpPr>
          <p:cNvPr id="25" name="Oval 24"/>
          <p:cNvSpPr/>
          <p:nvPr/>
        </p:nvSpPr>
        <p:spPr>
          <a:xfrm>
            <a:off x="15083065" y="4519918"/>
            <a:ext cx="5790974" cy="5792482"/>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a:p>
        </p:txBody>
      </p:sp>
      <p:sp>
        <p:nvSpPr>
          <p:cNvPr id="26" name="Arc 25"/>
          <p:cNvSpPr/>
          <p:nvPr/>
        </p:nvSpPr>
        <p:spPr>
          <a:xfrm>
            <a:off x="15086088" y="4522943"/>
            <a:ext cx="5784926" cy="5786433"/>
          </a:xfrm>
          <a:prstGeom prst="arc">
            <a:avLst>
              <a:gd name="adj1" fmla="val 10766207"/>
              <a:gd name="adj2" fmla="val 0"/>
            </a:avLst>
          </a:prstGeom>
          <a:ln w="69850" cap="rnd">
            <a:solidFill>
              <a:schemeClr val="tx1"/>
            </a:solidFill>
          </a:ln>
        </p:spPr>
        <p:style>
          <a:lnRef idx="1">
            <a:schemeClr val="accent1"/>
          </a:lnRef>
          <a:fillRef idx="0">
            <a:schemeClr val="accent1"/>
          </a:fillRef>
          <a:effectRef idx="0">
            <a:schemeClr val="accent1"/>
          </a:effectRef>
          <a:fontRef idx="minor">
            <a:schemeClr val="tx1"/>
          </a:fontRef>
        </p:style>
        <p:txBody>
          <a:bodyPr lIns="182843" tIns="91422" rIns="182843" bIns="91422" rtlCol="0" anchor="ctr"/>
          <a:lstStyle/>
          <a:p>
            <a:pPr algn="ctr"/>
            <a:endParaRPr lang="en-US"/>
          </a:p>
        </p:txBody>
      </p:sp>
      <p:sp>
        <p:nvSpPr>
          <p:cNvPr id="49" name="Oval 19"/>
          <p:cNvSpPr>
            <a:spLocks noChangeArrowheads="1"/>
          </p:cNvSpPr>
          <p:nvPr/>
        </p:nvSpPr>
        <p:spPr bwMode="auto">
          <a:xfrm>
            <a:off x="11186779" y="5195710"/>
            <a:ext cx="2004912" cy="2005435"/>
          </a:xfrm>
          <a:prstGeom prst="ellipse">
            <a:avLst/>
          </a:prstGeom>
          <a:solidFill>
            <a:srgbClr val="F5650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Oval 20"/>
          <p:cNvSpPr>
            <a:spLocks noChangeArrowheads="1"/>
          </p:cNvSpPr>
          <p:nvPr/>
        </p:nvSpPr>
        <p:spPr bwMode="auto">
          <a:xfrm>
            <a:off x="16976927" y="5195700"/>
            <a:ext cx="2004912" cy="2005435"/>
          </a:xfrm>
          <a:prstGeom prst="ellipse">
            <a:avLst/>
          </a:prstGeom>
          <a:solidFill>
            <a:srgbClr val="F56507"/>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Oval 15"/>
          <p:cNvSpPr>
            <a:spLocks noChangeArrowheads="1"/>
          </p:cNvSpPr>
          <p:nvPr/>
        </p:nvSpPr>
        <p:spPr bwMode="auto">
          <a:xfrm>
            <a:off x="5396647" y="5195708"/>
            <a:ext cx="2004912" cy="2005435"/>
          </a:xfrm>
          <a:prstGeom prst="ellipse">
            <a:avLst/>
          </a:prstGeom>
          <a:solidFill>
            <a:srgbClr val="F5650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TextBox 72"/>
          <p:cNvSpPr txBox="1"/>
          <p:nvPr/>
        </p:nvSpPr>
        <p:spPr>
          <a:xfrm>
            <a:off x="9841374" y="7935728"/>
            <a:ext cx="4637947" cy="897681"/>
          </a:xfrm>
          <a:prstGeom prst="rect">
            <a:avLst/>
          </a:prstGeom>
          <a:noFill/>
        </p:spPr>
        <p:txBody>
          <a:bodyPr wrap="square" lIns="0" tIns="0" rIns="0" bIns="0" rtlCol="1">
            <a:spAutoFit/>
          </a:bodyPr>
          <a:lstStyle/>
          <a:p>
            <a:pPr algn="ctr">
              <a:lnSpc>
                <a:spcPts val="3466"/>
              </a:lnSpc>
            </a:pPr>
            <a:r>
              <a:rPr lang="en-US" sz="3200" dirty="0">
                <a:latin typeface="Lato Light"/>
                <a:ea typeface="Open Sans" panose="020B0606030504020204" pitchFamily="34" charset="0"/>
                <a:cs typeface="Lato Light"/>
              </a:rPr>
              <a:t>Real time comparison. Eliminate all manual steps</a:t>
            </a:r>
          </a:p>
        </p:txBody>
      </p:sp>
      <p:sp>
        <p:nvSpPr>
          <p:cNvPr id="75" name="TextBox 74"/>
          <p:cNvSpPr txBox="1"/>
          <p:nvPr/>
        </p:nvSpPr>
        <p:spPr>
          <a:xfrm>
            <a:off x="15708881" y="7935728"/>
            <a:ext cx="4637947" cy="897682"/>
          </a:xfrm>
          <a:prstGeom prst="rect">
            <a:avLst/>
          </a:prstGeom>
          <a:noFill/>
        </p:spPr>
        <p:txBody>
          <a:bodyPr wrap="square" lIns="0" tIns="0" rIns="0" bIns="0" rtlCol="1">
            <a:spAutoFit/>
          </a:bodyPr>
          <a:lstStyle/>
          <a:p>
            <a:pPr algn="ctr">
              <a:lnSpc>
                <a:spcPts val="3466"/>
              </a:lnSpc>
            </a:pPr>
            <a:r>
              <a:rPr lang="en-US" sz="3200" dirty="0">
                <a:latin typeface="Lato Light"/>
                <a:ea typeface="Open Sans" panose="020B0606030504020204" pitchFamily="34" charset="0"/>
                <a:cs typeface="Lato Light"/>
              </a:rPr>
              <a:t>Instant reports. Accurate, and reliable analytics.</a:t>
            </a:r>
          </a:p>
        </p:txBody>
      </p:sp>
      <p:sp>
        <p:nvSpPr>
          <p:cNvPr id="77" name="TextBox 76"/>
          <p:cNvSpPr txBox="1"/>
          <p:nvPr/>
        </p:nvSpPr>
        <p:spPr>
          <a:xfrm>
            <a:off x="4024401" y="7935728"/>
            <a:ext cx="4637947" cy="897682"/>
          </a:xfrm>
          <a:prstGeom prst="rect">
            <a:avLst/>
          </a:prstGeom>
          <a:noFill/>
        </p:spPr>
        <p:txBody>
          <a:bodyPr wrap="square" lIns="0" tIns="0" rIns="0" bIns="0" rtlCol="1">
            <a:spAutoFit/>
          </a:bodyPr>
          <a:lstStyle/>
          <a:p>
            <a:pPr algn="ctr">
              <a:lnSpc>
                <a:spcPts val="3466"/>
              </a:lnSpc>
            </a:pPr>
            <a:r>
              <a:rPr lang="en-US" sz="3200" dirty="0">
                <a:latin typeface="Lato Light"/>
                <a:ea typeface="Open Sans" panose="020B0606030504020204" pitchFamily="34" charset="0"/>
                <a:cs typeface="Lato Light"/>
              </a:rPr>
              <a:t>Digital collection of all activities on a daily basis</a:t>
            </a:r>
          </a:p>
        </p:txBody>
      </p:sp>
      <p:sp>
        <p:nvSpPr>
          <p:cNvPr id="81" name="Freeform 38"/>
          <p:cNvSpPr>
            <a:spLocks noChangeArrowheads="1"/>
          </p:cNvSpPr>
          <p:nvPr/>
        </p:nvSpPr>
        <p:spPr bwMode="auto">
          <a:xfrm>
            <a:off x="11886272" y="5515056"/>
            <a:ext cx="548149" cy="1240877"/>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32" name="Freeform 76">
            <a:extLst>
              <a:ext uri="{FF2B5EF4-FFF2-40B4-BE49-F238E27FC236}">
                <a16:creationId xmlns:a16="http://schemas.microsoft.com/office/drawing/2014/main" id="{27BE90C9-F082-914F-8A99-E0BC3A52DDC7}"/>
              </a:ext>
            </a:extLst>
          </p:cNvPr>
          <p:cNvSpPr>
            <a:spLocks noChangeArrowheads="1"/>
          </p:cNvSpPr>
          <p:nvPr/>
        </p:nvSpPr>
        <p:spPr bwMode="auto">
          <a:xfrm>
            <a:off x="6070430" y="5581805"/>
            <a:ext cx="660570" cy="1139782"/>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35" name="Freeform 166">
            <a:extLst>
              <a:ext uri="{FF2B5EF4-FFF2-40B4-BE49-F238E27FC236}">
                <a16:creationId xmlns:a16="http://schemas.microsoft.com/office/drawing/2014/main" id="{01719485-BBF9-E444-B61E-B579BC40EB5B}"/>
              </a:ext>
            </a:extLst>
          </p:cNvPr>
          <p:cNvSpPr>
            <a:spLocks noChangeArrowheads="1"/>
          </p:cNvSpPr>
          <p:nvPr/>
        </p:nvSpPr>
        <p:spPr bwMode="auto">
          <a:xfrm>
            <a:off x="17517441" y="5581805"/>
            <a:ext cx="924714" cy="1059494"/>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Tree>
    <p:extLst>
      <p:ext uri="{BB962C8B-B14F-4D97-AF65-F5344CB8AC3E}">
        <p14:creationId xmlns:p14="http://schemas.microsoft.com/office/powerpoint/2010/main" val="1049800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1"/>
          <p:cNvSpPr>
            <a:spLocks/>
          </p:cNvSpPr>
          <p:nvPr/>
        </p:nvSpPr>
        <p:spPr bwMode="auto">
          <a:xfrm>
            <a:off x="9462036" y="572895"/>
            <a:ext cx="546002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tabLst>
                <a:tab pos="5324475" algn="l"/>
              </a:tabLst>
            </a:pPr>
            <a:r>
              <a:rPr lang="en-US" sz="7200" b="1" dirty="0">
                <a:solidFill>
                  <a:schemeClr val="bg1"/>
                </a:solidFill>
                <a:latin typeface="Lato Regular"/>
                <a:ea typeface="ＭＳ Ｐゴシック" charset="0"/>
                <a:cs typeface="Lato Regular"/>
                <a:sym typeface="Bebas Neue" charset="0"/>
              </a:rPr>
              <a:t>THE PRODUCT</a:t>
            </a:r>
          </a:p>
        </p:txBody>
      </p:sp>
      <p:sp>
        <p:nvSpPr>
          <p:cNvPr id="50" name="Rectangle 2"/>
          <p:cNvSpPr>
            <a:spLocks/>
          </p:cNvSpPr>
          <p:nvPr/>
        </p:nvSpPr>
        <p:spPr bwMode="auto">
          <a:xfrm>
            <a:off x="8591637" y="1669165"/>
            <a:ext cx="721351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b="1" dirty="0">
                <a:solidFill>
                  <a:srgbClr val="F56507"/>
                </a:solidFill>
                <a:latin typeface="Lato" panose="020F0502020204030203" pitchFamily="34" charset="77"/>
                <a:ea typeface="ＭＳ Ｐゴシック" charset="0"/>
                <a:cs typeface="Lato Light"/>
                <a:sym typeface="Montserrat-Regular" charset="0"/>
              </a:rPr>
              <a:t>DIM</a:t>
            </a:r>
            <a:r>
              <a:rPr lang="en-US" sz="2800" dirty="0">
                <a:solidFill>
                  <a:schemeClr val="bg1"/>
                </a:solidFill>
                <a:latin typeface="Lato Light"/>
                <a:ea typeface="ＭＳ Ｐゴシック" charset="0"/>
                <a:cs typeface="Lato Light"/>
                <a:sym typeface="Montserrat-Regular" charset="0"/>
              </a:rPr>
              <a:t> Platform uses Mobile &amp; Web Technologies</a:t>
            </a:r>
          </a:p>
        </p:txBody>
      </p:sp>
      <p:sp>
        <p:nvSpPr>
          <p:cNvPr id="54" name="Rectangle 53"/>
          <p:cNvSpPr/>
          <p:nvPr/>
        </p:nvSpPr>
        <p:spPr>
          <a:xfrm>
            <a:off x="11230404" y="2338630"/>
            <a:ext cx="1923191" cy="84387"/>
          </a:xfrm>
          <a:prstGeom prst="rect">
            <a:avLst/>
          </a:prstGeom>
          <a:solidFill>
            <a:srgbClr val="F565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Oval 20"/>
          <p:cNvSpPr>
            <a:spLocks noChangeArrowheads="1"/>
          </p:cNvSpPr>
          <p:nvPr/>
        </p:nvSpPr>
        <p:spPr bwMode="auto">
          <a:xfrm>
            <a:off x="8017881" y="4538026"/>
            <a:ext cx="4172288" cy="4173374"/>
          </a:xfrm>
          <a:prstGeom prst="ellipse">
            <a:avLst/>
          </a:prstGeom>
          <a:solidFill>
            <a:srgbClr val="F56507"/>
          </a:solidFill>
          <a:ln w="25400">
            <a:noFill/>
            <a:round/>
            <a:headEnd/>
            <a:tailEnd/>
          </a:ln>
        </p:spPr>
        <p:txBody>
          <a:bodyPr/>
          <a:lstStyle/>
          <a:p>
            <a:endParaRPr lang="en-US">
              <a:latin typeface="Lato Light"/>
              <a:cs typeface="Lato Light"/>
            </a:endParaRPr>
          </a:p>
        </p:txBody>
      </p:sp>
      <p:sp>
        <p:nvSpPr>
          <p:cNvPr id="2" name="Right Arrow 1"/>
          <p:cNvSpPr/>
          <p:nvPr/>
        </p:nvSpPr>
        <p:spPr>
          <a:xfrm>
            <a:off x="13332786" y="6416582"/>
            <a:ext cx="854618" cy="423316"/>
          </a:xfrm>
          <a:prstGeom prst="rightArrow">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Arrow 57"/>
          <p:cNvSpPr/>
          <p:nvPr/>
        </p:nvSpPr>
        <p:spPr>
          <a:xfrm>
            <a:off x="6020646" y="6416582"/>
            <a:ext cx="854618" cy="423316"/>
          </a:xfrm>
          <a:prstGeom prst="rightArrow">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8781883" y="5068454"/>
            <a:ext cx="2658345" cy="2983729"/>
          </a:xfrm>
          <a:prstGeom prst="rect">
            <a:avLst/>
          </a:prstGeom>
        </p:spPr>
        <p:txBody>
          <a:bodyPr wrap="none" lIns="182843" tIns="91422" rIns="182843" bIns="91422">
            <a:spAutoFit/>
          </a:bodyPr>
          <a:lstStyle/>
          <a:p>
            <a:pPr algn="ctr">
              <a:lnSpc>
                <a:spcPct val="130000"/>
              </a:lnSpc>
            </a:pPr>
            <a:r>
              <a:rPr lang="en-US" dirty="0">
                <a:solidFill>
                  <a:schemeClr val="bg1"/>
                </a:solidFill>
                <a:latin typeface="Lato Regular"/>
                <a:ea typeface="Open Sans" panose="020B0606030504020204" pitchFamily="34" charset="0"/>
                <a:cs typeface="Lato Regular"/>
              </a:rPr>
              <a:t>Live</a:t>
            </a:r>
          </a:p>
          <a:p>
            <a:pPr algn="ctr">
              <a:lnSpc>
                <a:spcPct val="130000"/>
              </a:lnSpc>
            </a:pPr>
            <a:r>
              <a:rPr lang="en-US" dirty="0">
                <a:solidFill>
                  <a:schemeClr val="bg1"/>
                </a:solidFill>
                <a:latin typeface="Lato Regular"/>
                <a:ea typeface="Open Sans" panose="020B0606030504020204" pitchFamily="34" charset="0"/>
                <a:cs typeface="Lato Regular"/>
              </a:rPr>
              <a:t>Submission</a:t>
            </a:r>
          </a:p>
          <a:p>
            <a:pPr algn="ctr">
              <a:lnSpc>
                <a:spcPct val="130000"/>
              </a:lnSpc>
            </a:pPr>
            <a:r>
              <a:rPr lang="en-US" dirty="0">
                <a:solidFill>
                  <a:schemeClr val="bg1"/>
                </a:solidFill>
                <a:latin typeface="Lato Regular"/>
                <a:ea typeface="Open Sans" panose="020B0606030504020204" pitchFamily="34" charset="0"/>
                <a:cs typeface="Lato Regular"/>
              </a:rPr>
              <a:t>+</a:t>
            </a:r>
          </a:p>
          <a:p>
            <a:pPr algn="ctr">
              <a:lnSpc>
                <a:spcPct val="130000"/>
              </a:lnSpc>
            </a:pPr>
            <a:r>
              <a:rPr lang="en-US" dirty="0">
                <a:solidFill>
                  <a:schemeClr val="bg1"/>
                </a:solidFill>
                <a:latin typeface="Lato Regular"/>
                <a:ea typeface="Open Sans" panose="020B0606030504020204" pitchFamily="34" charset="0"/>
                <a:cs typeface="Lato Regular"/>
              </a:rPr>
              <a:t>Analysis</a:t>
            </a:r>
          </a:p>
        </p:txBody>
      </p:sp>
      <p:grpSp>
        <p:nvGrpSpPr>
          <p:cNvPr id="4" name="Group 3">
            <a:extLst>
              <a:ext uri="{FF2B5EF4-FFF2-40B4-BE49-F238E27FC236}">
                <a16:creationId xmlns:a16="http://schemas.microsoft.com/office/drawing/2014/main" id="{AEBE08BB-6FE6-D64C-B065-5EBAAC3ADAFF}"/>
              </a:ext>
            </a:extLst>
          </p:cNvPr>
          <p:cNvGrpSpPr/>
          <p:nvPr/>
        </p:nvGrpSpPr>
        <p:grpSpPr>
          <a:xfrm>
            <a:off x="590927" y="2430315"/>
            <a:ext cx="5137488" cy="8039115"/>
            <a:chOff x="3501329" y="2423017"/>
            <a:chExt cx="6319909" cy="9889361"/>
          </a:xfrm>
        </p:grpSpPr>
        <p:pic>
          <p:nvPicPr>
            <p:cNvPr id="22" name="Picture 21" descr="iPhone6_mockup_front_white.png">
              <a:extLst>
                <a:ext uri="{FF2B5EF4-FFF2-40B4-BE49-F238E27FC236}">
                  <a16:creationId xmlns:a16="http://schemas.microsoft.com/office/drawing/2014/main" id="{2D45965F-9580-D841-8E50-653928EAD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329" y="2423017"/>
              <a:ext cx="6319909" cy="9889361"/>
            </a:xfrm>
            <a:prstGeom prst="rect">
              <a:avLst/>
            </a:prstGeom>
          </p:spPr>
        </p:pic>
        <p:pic>
          <p:nvPicPr>
            <p:cNvPr id="23" name="Picture Placeholder 3">
              <a:extLst>
                <a:ext uri="{FF2B5EF4-FFF2-40B4-BE49-F238E27FC236}">
                  <a16:creationId xmlns:a16="http://schemas.microsoft.com/office/drawing/2014/main" id="{C1A1A7C7-3036-FF4E-96F6-F290476B0236}"/>
                </a:ext>
              </a:extLst>
            </p:cNvPr>
            <p:cNvPicPr>
              <a:picLocks noChangeAspect="1"/>
            </p:cNvPicPr>
            <p:nvPr/>
          </p:nvPicPr>
          <p:blipFill rotWithShape="1">
            <a:blip r:embed="rId3">
              <a:extLst>
                <a:ext uri="{28A0092B-C50C-407E-A947-70E740481C1C}">
                  <a14:useLocalDpi xmlns:a14="http://schemas.microsoft.com/office/drawing/2010/main" val="0"/>
                </a:ext>
              </a:extLst>
            </a:blip>
            <a:srcRect l="91" t="-915" r="-540" b="18624"/>
            <a:stretch/>
          </p:blipFill>
          <p:spPr>
            <a:xfrm>
              <a:off x="4744673" y="3934994"/>
              <a:ext cx="3791113" cy="6754726"/>
            </a:xfrm>
            <a:prstGeom prst="rect">
              <a:avLst/>
            </a:prstGeom>
          </p:spPr>
        </p:pic>
      </p:grpSp>
      <p:sp>
        <p:nvSpPr>
          <p:cNvPr id="25" name="TextBox 24">
            <a:extLst>
              <a:ext uri="{FF2B5EF4-FFF2-40B4-BE49-F238E27FC236}">
                <a16:creationId xmlns:a16="http://schemas.microsoft.com/office/drawing/2014/main" id="{56145907-BB11-1346-87E7-84FFCE04A147}"/>
              </a:ext>
            </a:extLst>
          </p:cNvPr>
          <p:cNvSpPr txBox="1"/>
          <p:nvPr/>
        </p:nvSpPr>
        <p:spPr>
          <a:xfrm>
            <a:off x="844927" y="10537731"/>
            <a:ext cx="4637947" cy="897682"/>
          </a:xfrm>
          <a:prstGeom prst="rect">
            <a:avLst/>
          </a:prstGeom>
          <a:noFill/>
        </p:spPr>
        <p:txBody>
          <a:bodyPr wrap="square" lIns="0" tIns="0" rIns="0" bIns="0" rtlCol="1">
            <a:spAutoFit/>
          </a:bodyPr>
          <a:lstStyle/>
          <a:p>
            <a:pPr algn="ctr">
              <a:lnSpc>
                <a:spcPts val="3466"/>
              </a:lnSpc>
            </a:pPr>
            <a:r>
              <a:rPr lang="en-US" sz="3200" dirty="0">
                <a:solidFill>
                  <a:schemeClr val="bg1"/>
                </a:solidFill>
                <a:ea typeface="Open Sans" panose="020B0606030504020204" pitchFamily="34" charset="0"/>
                <a:cs typeface="Lato Light"/>
              </a:rPr>
              <a:t>Daily input of every activity performed on site</a:t>
            </a:r>
          </a:p>
        </p:txBody>
      </p:sp>
      <p:pic>
        <p:nvPicPr>
          <p:cNvPr id="26" name="Picture 25">
            <a:extLst>
              <a:ext uri="{FF2B5EF4-FFF2-40B4-BE49-F238E27FC236}">
                <a16:creationId xmlns:a16="http://schemas.microsoft.com/office/drawing/2014/main" id="{ED8517B0-16B0-3745-9DA1-2156D812A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2056" y="3196322"/>
            <a:ext cx="8353178" cy="9135333"/>
          </a:xfrm>
          <a:prstGeom prst="rect">
            <a:avLst/>
          </a:prstGeom>
        </p:spPr>
      </p:pic>
      <p:sp>
        <p:nvSpPr>
          <p:cNvPr id="28" name="TextBox 27">
            <a:extLst>
              <a:ext uri="{FF2B5EF4-FFF2-40B4-BE49-F238E27FC236}">
                <a16:creationId xmlns:a16="http://schemas.microsoft.com/office/drawing/2014/main" id="{29C1F2D9-7934-8442-A756-EE009B3C8F62}"/>
              </a:ext>
            </a:extLst>
          </p:cNvPr>
          <p:cNvSpPr txBox="1"/>
          <p:nvPr/>
        </p:nvSpPr>
        <p:spPr>
          <a:xfrm>
            <a:off x="16756070" y="10469430"/>
            <a:ext cx="4637947" cy="448841"/>
          </a:xfrm>
          <a:prstGeom prst="rect">
            <a:avLst/>
          </a:prstGeom>
          <a:noFill/>
        </p:spPr>
        <p:txBody>
          <a:bodyPr wrap="square" lIns="0" tIns="0" rIns="0" bIns="0" rtlCol="1">
            <a:spAutoFit/>
          </a:bodyPr>
          <a:lstStyle/>
          <a:p>
            <a:pPr algn="ctr">
              <a:lnSpc>
                <a:spcPts val="3466"/>
              </a:lnSpc>
            </a:pPr>
            <a:r>
              <a:rPr lang="en-US" sz="3200" dirty="0">
                <a:solidFill>
                  <a:schemeClr val="bg1"/>
                </a:solidFill>
                <a:ea typeface="Open Sans" panose="020B0606030504020204" pitchFamily="34" charset="0"/>
                <a:cs typeface="Lato Light"/>
              </a:rPr>
              <a:t>Instant accurate reporting</a:t>
            </a:r>
          </a:p>
        </p:txBody>
      </p:sp>
      <p:pic>
        <p:nvPicPr>
          <p:cNvPr id="17" name="Picture 16">
            <a:extLst>
              <a:ext uri="{FF2B5EF4-FFF2-40B4-BE49-F238E27FC236}">
                <a16:creationId xmlns:a16="http://schemas.microsoft.com/office/drawing/2014/main" id="{46AE2D19-440A-5D4A-8DFD-AD729FBA9F43}"/>
              </a:ext>
            </a:extLst>
          </p:cNvPr>
          <p:cNvPicPr>
            <a:picLocks noChangeAspect="1"/>
          </p:cNvPicPr>
          <p:nvPr/>
        </p:nvPicPr>
        <p:blipFill rotWithShape="1">
          <a:blip r:embed="rId5">
            <a:extLst>
              <a:ext uri="{28A0092B-C50C-407E-A947-70E740481C1C}">
                <a14:useLocalDpi xmlns:a14="http://schemas.microsoft.com/office/drawing/2010/main" val="0"/>
              </a:ext>
            </a:extLst>
          </a:blip>
          <a:srcRect l="27872" t="33499" r="2543" b="7763"/>
          <a:stretch/>
        </p:blipFill>
        <p:spPr>
          <a:xfrm>
            <a:off x="15548804" y="3720369"/>
            <a:ext cx="7087676" cy="4379329"/>
          </a:xfrm>
          <a:prstGeom prst="rect">
            <a:avLst/>
          </a:prstGeom>
        </p:spPr>
      </p:pic>
    </p:spTree>
    <p:extLst>
      <p:ext uri="{BB962C8B-B14F-4D97-AF65-F5344CB8AC3E}">
        <p14:creationId xmlns:p14="http://schemas.microsoft.com/office/powerpoint/2010/main" val="15949299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47"/>
          <p:cNvSpPr>
            <a:spLocks/>
          </p:cNvSpPr>
          <p:nvPr/>
        </p:nvSpPr>
        <p:spPr bwMode="auto">
          <a:xfrm>
            <a:off x="12830684" y="4105769"/>
            <a:ext cx="9775315" cy="2322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42900" indent="-342900" algn="just">
              <a:lnSpc>
                <a:spcPts val="3399"/>
              </a:lnSpc>
              <a:buFont typeface="Arial" panose="020B0604020202020204" pitchFamily="34" charset="0"/>
              <a:buChar char="•"/>
              <a:defRPr/>
            </a:pPr>
            <a:r>
              <a:rPr lang="en-US" sz="2800" dirty="0">
                <a:cs typeface="Lato Light"/>
              </a:rPr>
              <a:t>Detect deviations as they happen</a:t>
            </a:r>
          </a:p>
          <a:p>
            <a:pPr marL="342900" indent="-342900" algn="just">
              <a:lnSpc>
                <a:spcPts val="3399"/>
              </a:lnSpc>
              <a:buFont typeface="Arial" panose="020B0604020202020204" pitchFamily="34" charset="0"/>
              <a:buChar char="•"/>
              <a:defRPr/>
            </a:pPr>
            <a:r>
              <a:rPr lang="en-US" sz="2800" dirty="0">
                <a:cs typeface="Lato Light"/>
              </a:rPr>
              <a:t>Allow proactive and predictive actions</a:t>
            </a:r>
          </a:p>
          <a:p>
            <a:pPr marL="342900" indent="-342900" algn="just">
              <a:lnSpc>
                <a:spcPts val="3399"/>
              </a:lnSpc>
              <a:buFont typeface="Arial" panose="020B0604020202020204" pitchFamily="34" charset="0"/>
              <a:buChar char="•"/>
              <a:defRPr/>
            </a:pPr>
            <a:r>
              <a:rPr lang="en-US" sz="2800" dirty="0">
                <a:cs typeface="Lato Light"/>
              </a:rPr>
              <a:t>Save cost and time</a:t>
            </a:r>
          </a:p>
          <a:p>
            <a:pPr marL="342900" indent="-342900" algn="just">
              <a:lnSpc>
                <a:spcPts val="3399"/>
              </a:lnSpc>
              <a:buFont typeface="Arial" panose="020B0604020202020204" pitchFamily="34" charset="0"/>
              <a:buChar char="•"/>
              <a:defRPr/>
            </a:pPr>
            <a:r>
              <a:rPr lang="en-US" sz="2800" dirty="0">
                <a:cs typeface="Lato Light"/>
              </a:rPr>
              <a:t>Monitor daily performance on site</a:t>
            </a:r>
          </a:p>
          <a:p>
            <a:pPr marL="342900" indent="-342900" algn="just">
              <a:lnSpc>
                <a:spcPts val="3399"/>
              </a:lnSpc>
              <a:buFont typeface="Arial" panose="020B0604020202020204" pitchFamily="34" charset="0"/>
              <a:buChar char="•"/>
              <a:defRPr/>
            </a:pPr>
            <a:r>
              <a:rPr lang="en-US" sz="2800" dirty="0">
                <a:cs typeface="Lato Light"/>
              </a:rPr>
              <a:t>Allow traceability and accountability</a:t>
            </a:r>
          </a:p>
        </p:txBody>
      </p:sp>
      <p:sp>
        <p:nvSpPr>
          <p:cNvPr id="20" name="TextBox 19"/>
          <p:cNvSpPr txBox="1"/>
          <p:nvPr/>
        </p:nvSpPr>
        <p:spPr>
          <a:xfrm>
            <a:off x="12830685" y="3438885"/>
            <a:ext cx="1551579" cy="448841"/>
          </a:xfrm>
          <a:prstGeom prst="rect">
            <a:avLst/>
          </a:prstGeom>
          <a:noFill/>
        </p:spPr>
        <p:txBody>
          <a:bodyPr wrap="none" lIns="0" tIns="0" rIns="0" bIns="0" rtlCol="0">
            <a:spAutoFit/>
          </a:bodyPr>
          <a:lstStyle/>
          <a:p>
            <a:pPr>
              <a:lnSpc>
                <a:spcPts val="3466"/>
              </a:lnSpc>
              <a:spcAft>
                <a:spcPts val="3199"/>
              </a:spcAft>
            </a:pPr>
            <a:r>
              <a:rPr lang="en-US" sz="3200" spc="53" dirty="0">
                <a:solidFill>
                  <a:srgbClr val="F56507"/>
                </a:solidFill>
                <a:latin typeface="Lato Regular"/>
                <a:cs typeface="Lato Regular"/>
              </a:rPr>
              <a:t>Benefits</a:t>
            </a:r>
          </a:p>
        </p:txBody>
      </p:sp>
      <p:sp>
        <p:nvSpPr>
          <p:cNvPr id="22" name="Rectangle 1"/>
          <p:cNvSpPr>
            <a:spLocks/>
          </p:cNvSpPr>
          <p:nvPr/>
        </p:nvSpPr>
        <p:spPr bwMode="auto">
          <a:xfrm>
            <a:off x="15020529" y="572895"/>
            <a:ext cx="546002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7200" b="1" dirty="0">
                <a:latin typeface="Lato Regular"/>
                <a:ea typeface="ＭＳ Ｐゴシック" charset="0"/>
                <a:cs typeface="Lato Regular"/>
                <a:sym typeface="Bebas Neue" charset="0"/>
              </a:rPr>
              <a:t>THE PRODUCT</a:t>
            </a:r>
          </a:p>
        </p:txBody>
      </p:sp>
      <p:pic>
        <p:nvPicPr>
          <p:cNvPr id="4" name="Picture Placeholder 3">
            <a:extLst>
              <a:ext uri="{FF2B5EF4-FFF2-40B4-BE49-F238E27FC236}">
                <a16:creationId xmlns:a16="http://schemas.microsoft.com/office/drawing/2014/main" id="{A022917C-967C-7344-AE53-0943F9433E8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400" r="20400"/>
          <a:stretch>
            <a:fillRect/>
          </a:stretch>
        </p:blipFill>
        <p:spPr/>
      </p:pic>
      <p:sp>
        <p:nvSpPr>
          <p:cNvPr id="25" name="AutoShape 47">
            <a:extLst>
              <a:ext uri="{FF2B5EF4-FFF2-40B4-BE49-F238E27FC236}">
                <a16:creationId xmlns:a16="http://schemas.microsoft.com/office/drawing/2014/main" id="{9874B9A6-8935-524D-8D85-DA4C5A0D06AD}"/>
              </a:ext>
            </a:extLst>
          </p:cNvPr>
          <p:cNvSpPr>
            <a:spLocks/>
          </p:cNvSpPr>
          <p:nvPr/>
        </p:nvSpPr>
        <p:spPr bwMode="auto">
          <a:xfrm>
            <a:off x="12830684" y="7692017"/>
            <a:ext cx="9775315" cy="1397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42900" indent="-342900" algn="just">
              <a:lnSpc>
                <a:spcPts val="3399"/>
              </a:lnSpc>
              <a:buFont typeface="Arial" panose="020B0604020202020204" pitchFamily="34" charset="0"/>
              <a:buChar char="•"/>
              <a:defRPr/>
            </a:pPr>
            <a:r>
              <a:rPr lang="en-US" sz="2800" dirty="0">
                <a:cs typeface="Lato Light"/>
              </a:rPr>
              <a:t>Predict and assess potential scenarios </a:t>
            </a:r>
          </a:p>
          <a:p>
            <a:pPr marL="342900" indent="-342900" algn="just">
              <a:lnSpc>
                <a:spcPts val="3399"/>
              </a:lnSpc>
              <a:buFont typeface="Arial" panose="020B0604020202020204" pitchFamily="34" charset="0"/>
              <a:buChar char="•"/>
              <a:defRPr/>
            </a:pPr>
            <a:r>
              <a:rPr lang="en-US" sz="2800" dirty="0">
                <a:cs typeface="Lato Light"/>
              </a:rPr>
              <a:t>Win bids with competitive prices</a:t>
            </a:r>
          </a:p>
          <a:p>
            <a:pPr marL="342900" indent="-342900" algn="just">
              <a:lnSpc>
                <a:spcPts val="3399"/>
              </a:lnSpc>
              <a:buFont typeface="Arial" panose="020B0604020202020204" pitchFamily="34" charset="0"/>
              <a:buChar char="•"/>
              <a:defRPr/>
            </a:pPr>
            <a:r>
              <a:rPr lang="en-US" sz="2800" dirty="0">
                <a:cs typeface="Lato Light"/>
              </a:rPr>
              <a:t>Replicate best practices to other projects</a:t>
            </a:r>
          </a:p>
        </p:txBody>
      </p:sp>
      <p:sp>
        <p:nvSpPr>
          <p:cNvPr id="26" name="TextBox 25">
            <a:extLst>
              <a:ext uri="{FF2B5EF4-FFF2-40B4-BE49-F238E27FC236}">
                <a16:creationId xmlns:a16="http://schemas.microsoft.com/office/drawing/2014/main" id="{793D5636-6FE1-6F4B-8993-75B55EDD0742}"/>
              </a:ext>
            </a:extLst>
          </p:cNvPr>
          <p:cNvSpPr txBox="1"/>
          <p:nvPr/>
        </p:nvSpPr>
        <p:spPr>
          <a:xfrm>
            <a:off x="12830685" y="7025133"/>
            <a:ext cx="3352008" cy="448841"/>
          </a:xfrm>
          <a:prstGeom prst="rect">
            <a:avLst/>
          </a:prstGeom>
          <a:noFill/>
        </p:spPr>
        <p:txBody>
          <a:bodyPr wrap="none" lIns="0" tIns="0" rIns="0" bIns="0" rtlCol="0">
            <a:spAutoFit/>
          </a:bodyPr>
          <a:lstStyle/>
          <a:p>
            <a:pPr>
              <a:lnSpc>
                <a:spcPts val="3466"/>
              </a:lnSpc>
              <a:spcAft>
                <a:spcPts val="3199"/>
              </a:spcAft>
            </a:pPr>
            <a:r>
              <a:rPr lang="en-US" sz="3200" spc="53" dirty="0">
                <a:solidFill>
                  <a:srgbClr val="F56507"/>
                </a:solidFill>
                <a:latin typeface="Lato Regular"/>
                <a:cs typeface="Lato Regular"/>
              </a:rPr>
              <a:t>Grow Sustainably</a:t>
            </a:r>
          </a:p>
        </p:txBody>
      </p:sp>
    </p:spTree>
    <p:extLst>
      <p:ext uri="{BB962C8B-B14F-4D97-AF65-F5344CB8AC3E}">
        <p14:creationId xmlns:p14="http://schemas.microsoft.com/office/powerpoint/2010/main" val="14261192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theme/theme1.xml><?xml version="1.0" encoding="utf-8"?>
<a:theme xmlns:a="http://schemas.openxmlformats.org/drawingml/2006/main" name="Default Theme">
  <a:themeElements>
    <a:clrScheme name="Pitch Deck Light">
      <a:dk1>
        <a:srgbClr val="737572"/>
      </a:dk1>
      <a:lt1>
        <a:srgbClr val="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35170</TotalTime>
  <Words>812</Words>
  <Application>Microsoft Macintosh PowerPoint</Application>
  <PresentationFormat>Custom</PresentationFormat>
  <Paragraphs>149</Paragraphs>
  <Slides>16</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ＭＳ Ｐゴシック</vt:lpstr>
      <vt:lpstr>Arial</vt:lpstr>
      <vt:lpstr>Bebas Neue</vt:lpstr>
      <vt:lpstr>Calibri Light</vt:lpstr>
      <vt:lpstr>Lato</vt:lpstr>
      <vt:lpstr>Lato Black</vt:lpstr>
      <vt:lpstr>Lato Bold</vt:lpstr>
      <vt:lpstr>Lato Light</vt:lpstr>
      <vt:lpstr>Lato Regular</vt:lpstr>
      <vt:lpstr>Montserrat-Regular</vt:lpstr>
      <vt:lpstr>Open Sans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dc:title>
  <dc:subject/>
  <dc:creator>Slidefusion</dc:creator>
  <cp:keywords/>
  <dc:description/>
  <cp:lastModifiedBy>MAJ</cp:lastModifiedBy>
  <cp:revision>5245</cp:revision>
  <cp:lastPrinted>2021-04-01T18:21:09Z</cp:lastPrinted>
  <dcterms:created xsi:type="dcterms:W3CDTF">2014-11-12T21:47:38Z</dcterms:created>
  <dcterms:modified xsi:type="dcterms:W3CDTF">2021-06-07T06:01:10Z</dcterms:modified>
  <cp:category/>
</cp:coreProperties>
</file>