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77" r:id="rId2"/>
    <p:sldId id="257" r:id="rId3"/>
    <p:sldId id="258" r:id="rId4"/>
    <p:sldId id="271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fortaa" pitchFamily="2" charset="0"/>
      <p:regular r:id="rId19"/>
      <p:bold r:id="rId20"/>
    </p:embeddedFont>
    <p:embeddedFont>
      <p:font typeface="Comfortaa Regular" pitchFamily="2" charset="0"/>
      <p:regular r:id="rId21"/>
      <p:bold r:id="rId22"/>
    </p:embeddedFont>
    <p:embeddedFont>
      <p:font typeface="LVMH" panose="020405040000000000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F4D"/>
    <a:srgbClr val="DBA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0"/>
    <p:restoredTop sz="94618"/>
  </p:normalViewPr>
  <p:slideViewPr>
    <p:cSldViewPr snapToGrid="0">
      <p:cViewPr varScale="1">
        <p:scale>
          <a:sx n="100" d="100"/>
          <a:sy n="100" d="100"/>
        </p:scale>
        <p:origin x="176" y="256"/>
      </p:cViewPr>
      <p:guideLst>
        <p:guide orient="horz" pos="2160"/>
        <p:guide pos="3840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dd597e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dd597e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cdd597e1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9bda355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b9bda355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7a6d976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b7a6d976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dd597e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dd597e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8cdd597e1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2e5901bb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2e5901bb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92e5901bb6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21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2e5901bb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2e5901bb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92e5901bb6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bda355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9bda35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9bda355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b9bda355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7a6d976f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b7a6d976f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7a6d976fb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b7a6d976f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9bda3556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b9bda3556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620" y="5660020"/>
            <a:ext cx="4213185" cy="106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84C2CE0-C2F6-4310-A0D1-84701DCCC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9FF8316-D97E-4C8B-A316-057D1A0E0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688" y="362795"/>
            <a:ext cx="803474" cy="1871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00727A-95B5-4C97-B4FF-4FB44E386759}"/>
              </a:ext>
            </a:extLst>
          </p:cNvPr>
          <p:cNvCxnSpPr>
            <a:cxnSpLocks/>
          </p:cNvCxnSpPr>
          <p:nvPr userDrawn="1"/>
        </p:nvCxnSpPr>
        <p:spPr>
          <a:xfrm>
            <a:off x="788565" y="361523"/>
            <a:ext cx="9724616" cy="0"/>
          </a:xfrm>
          <a:prstGeom prst="line">
            <a:avLst/>
          </a:prstGeom>
          <a:ln w="31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30730D7-A629-48A6-9E41-441A6FF8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31" y="327029"/>
            <a:ext cx="2290702" cy="365125"/>
          </a:xfrm>
        </p:spPr>
        <p:txBody>
          <a:bodyPr wrap="none"/>
          <a:lstStyle>
            <a:lvl1pPr algn="l">
              <a:defRPr sz="950" b="1" i="1" cap="all" spc="3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presentation title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C2EDCBD-07BA-4D84-BD74-46449C763030}"/>
              </a:ext>
            </a:extLst>
          </p:cNvPr>
          <p:cNvSpPr txBox="1">
            <a:spLocks/>
          </p:cNvSpPr>
          <p:nvPr userDrawn="1"/>
        </p:nvSpPr>
        <p:spPr>
          <a:xfrm>
            <a:off x="7816177" y="329668"/>
            <a:ext cx="2398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  <a:latin typeface="LVMH" panose="02040504000000000004" pitchFamily="18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859C8F1-4869-406C-AF9A-520BC25DB707}"/>
              </a:ext>
            </a:extLst>
          </p:cNvPr>
          <p:cNvSpPr txBox="1">
            <a:spLocks/>
          </p:cNvSpPr>
          <p:nvPr userDrawn="1"/>
        </p:nvSpPr>
        <p:spPr>
          <a:xfrm>
            <a:off x="7937548" y="329844"/>
            <a:ext cx="2398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accent1"/>
              </a:solidFill>
              <a:latin typeface="LVMH" panose="02040504000000000004" pitchFamily="18" charset="0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CC6ED417-43A0-4A6E-84DA-F47FB3789F7E}"/>
              </a:ext>
            </a:extLst>
          </p:cNvPr>
          <p:cNvSpPr txBox="1">
            <a:spLocks/>
          </p:cNvSpPr>
          <p:nvPr userDrawn="1"/>
        </p:nvSpPr>
        <p:spPr>
          <a:xfrm>
            <a:off x="7816177" y="329668"/>
            <a:ext cx="2398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  <a:latin typeface="LVMH" panose="020405040000000000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E62147-FB8F-454D-9890-F39382D1FDBE}"/>
              </a:ext>
            </a:extLst>
          </p:cNvPr>
          <p:cNvCxnSpPr/>
          <p:nvPr userDrawn="1"/>
        </p:nvCxnSpPr>
        <p:spPr>
          <a:xfrm>
            <a:off x="10211232" y="511176"/>
            <a:ext cx="1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FA28716-2B86-4BFE-9AFE-4A66B35D8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996" y="329724"/>
            <a:ext cx="1501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i="1">
                <a:solidFill>
                  <a:schemeClr val="bg1"/>
                </a:solidFill>
                <a:latin typeface="LVMH" panose="02040504000000000004" pitchFamily="18" charset="0"/>
              </a:defRPr>
            </a:lvl1pPr>
          </a:lstStyle>
          <a:p>
            <a:r>
              <a:rPr lang="fr-FR"/>
              <a:t>2/28/2021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09B47-CF56-4FED-B5D9-01F8F3BB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00" y="327600"/>
            <a:ext cx="345600" cy="365125"/>
          </a:xfrm>
        </p:spPr>
        <p:txBody>
          <a:bodyPr wrap="none"/>
          <a:lstStyle>
            <a:lvl1pPr>
              <a:defRPr sz="950" i="1">
                <a:solidFill>
                  <a:schemeClr val="bg1"/>
                </a:solidFill>
                <a:latin typeface="LVMH" panose="02040504000000000004" pitchFamily="18" charset="0"/>
              </a:defRPr>
            </a:lvl1pPr>
          </a:lstStyle>
          <a:p>
            <a:fld id="{71394D61-79C9-4B9C-951C-43087D08BD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73620" y="5660020"/>
            <a:ext cx="4213185" cy="106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11C364-A6A7-4794-A590-A23F7A3AB8A6}"/>
              </a:ext>
            </a:extLst>
          </p:cNvPr>
          <p:cNvSpPr txBox="1"/>
          <p:nvPr/>
        </p:nvSpPr>
        <p:spPr>
          <a:xfrm>
            <a:off x="691201" y="3031494"/>
            <a:ext cx="10809598" cy="9641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fr-FR" sz="5500" cap="all" dirty="0" err="1">
                <a:solidFill>
                  <a:schemeClr val="bg1"/>
                </a:solidFill>
                <a:latin typeface="LVMH" panose="02040504000000000004" pitchFamily="18" charset="0"/>
              </a:rPr>
              <a:t>hipli</a:t>
            </a:r>
            <a:endParaRPr lang="fr-FR" sz="5500" cap="all" dirty="0">
              <a:solidFill>
                <a:schemeClr val="bg1"/>
              </a:solidFill>
              <a:latin typeface="LVMH" panose="020405040000000000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fr-FR" sz="2000" kern="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Reusable</a:t>
            </a:r>
            <a:r>
              <a:rPr lang="fr-FR" sz="2000" kern="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packaging for e-commerce</a:t>
            </a:r>
            <a:endParaRPr lang="en-US" sz="5500" i="1" cap="all" dirty="0">
              <a:solidFill>
                <a:schemeClr val="accent6"/>
              </a:solidFill>
              <a:latin typeface="LVMH" panose="020405040000000000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2BE287-14D8-4571-921A-48510814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Hipli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 price at use</a:t>
            </a:r>
            <a:endParaRPr sz="5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75" y="1583375"/>
            <a:ext cx="2067576" cy="20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125" y="801575"/>
            <a:ext cx="3184574" cy="38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263" y="934625"/>
            <a:ext cx="3893999" cy="38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522575" y="3762200"/>
            <a:ext cx="24588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Minus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21x25x4cm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Postal return included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1,80€</a:t>
            </a:r>
            <a:endParaRPr sz="30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07850" y="3762200"/>
            <a:ext cx="24588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Hiplus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30x38x7cm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lt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Postal return included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2€</a:t>
            </a:r>
            <a:endParaRPr sz="30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8856013" y="3762200"/>
            <a:ext cx="2458800" cy="2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Magnus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37x47x12cm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500">
                <a:solidFill>
                  <a:schemeClr val="lt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Postal return included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2,3€</a:t>
            </a:r>
            <a:endParaRPr sz="30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330300" y="6140700"/>
            <a:ext cx="115314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Delivery in 5 days, no commitment, no subscription 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ten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months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,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Hipli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is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:</a:t>
            </a:r>
            <a:endParaRPr sz="58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562150" y="3669475"/>
            <a:ext cx="29610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brands and marketpkaces</a:t>
            </a:r>
            <a:endParaRPr sz="17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960250" y="2730775"/>
            <a:ext cx="2164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3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130+</a:t>
            </a:r>
            <a:endParaRPr sz="53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7440000" y="3600000"/>
            <a:ext cx="28230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parcels</a:t>
            </a:r>
            <a:endParaRPr sz="17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7548400" y="2661300"/>
            <a:ext cx="26469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3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100 000</a:t>
            </a:r>
            <a:endParaRPr sz="53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84" y="5553236"/>
            <a:ext cx="1632266" cy="10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202" y="5707775"/>
            <a:ext cx="1943485" cy="6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266" y="5684325"/>
            <a:ext cx="2300049" cy="6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298" y="5491045"/>
            <a:ext cx="2961000" cy="87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0" y="1325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330300" y="62950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Let’s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go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further</a:t>
            </a:r>
            <a:r>
              <a:rPr lang="fr-FR" sz="52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</a:t>
            </a:r>
            <a:r>
              <a:rPr lang="fr-FR" sz="52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together</a:t>
            </a:r>
            <a:endParaRPr sz="58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0" y="4606454"/>
            <a:ext cx="4912199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Léa GOT</a:t>
            </a:r>
            <a:endParaRPr sz="21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Co-</a:t>
            </a:r>
            <a:r>
              <a:rPr lang="fr-FR" sz="21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founder</a:t>
            </a: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/ Sales &amp; Marketing</a:t>
            </a: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l.got@hipli.fr</a:t>
            </a:r>
            <a:endParaRPr sz="21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962163" y="5571396"/>
            <a:ext cx="3077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+33 (0)6 14 76 67 09</a:t>
            </a:r>
            <a:endParaRPr sz="21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10143825" y="3291000"/>
            <a:ext cx="3077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@hiplicolis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10143825" y="4058225"/>
            <a:ext cx="3077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@hipli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450" y="3349275"/>
            <a:ext cx="550425" cy="5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9429700" y="4825450"/>
            <a:ext cx="3077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www.hipli.fr</a:t>
            </a:r>
            <a:endParaRPr sz="2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313" y="1824002"/>
            <a:ext cx="1877100" cy="194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875" y="4103000"/>
            <a:ext cx="550426" cy="55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4781463" y="4629252"/>
            <a:ext cx="4912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Anne-Sophie RAOULT</a:t>
            </a:r>
            <a:endParaRPr sz="21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Co-</a:t>
            </a:r>
            <a:r>
              <a:rPr lang="fr-FR" sz="21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founder</a:t>
            </a: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/ Opérations</a:t>
            </a: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2100" dirty="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 err="1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As.raoult@hipli.fr</a:t>
            </a:r>
            <a:endParaRPr sz="21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5698863" y="5591192"/>
            <a:ext cx="3077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100" dirty="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+33 (0)6 13 62 92 84</a:t>
            </a:r>
            <a:endParaRPr sz="21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" name="Google Shape;230;p27">
            <a:extLst>
              <a:ext uri="{FF2B5EF4-FFF2-40B4-BE49-F238E27FC236}">
                <a16:creationId xmlns:a16="http://schemas.microsoft.com/office/drawing/2014/main" id="{86077767-65D3-9843-B7A1-B8BACDA82350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91275"/>
            <a:ext cx="1994100" cy="2063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2744" cy="80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399750" y="2766150"/>
            <a:ext cx="596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61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90 billion parcels sent every year</a:t>
            </a:r>
            <a:endParaRPr sz="670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88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31700" y="991525"/>
            <a:ext cx="596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900" dirty="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A </a:t>
            </a:r>
            <a:r>
              <a:rPr lang="fr-FR" sz="5900" dirty="0" err="1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reusable</a:t>
            </a:r>
            <a:endParaRPr sz="5900" dirty="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900" dirty="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packaging</a:t>
            </a:r>
            <a:endParaRPr sz="6500" dirty="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096000" y="4897625"/>
            <a:ext cx="596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8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A logistics to ensure it really is reused</a:t>
            </a:r>
            <a:endParaRPr sz="640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22743" cy="8077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5043200" y="5532300"/>
            <a:ext cx="529705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6159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Comfortaa Regular"/>
              <a:buChar char="-"/>
            </a:pPr>
            <a:r>
              <a:rPr lang="fr-FR" sz="6100" dirty="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The end of trash</a:t>
            </a:r>
            <a:endParaRPr sz="6700" dirty="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  <p:sp>
        <p:nvSpPr>
          <p:cNvPr id="7" name="Google Shape;106;p15">
            <a:extLst>
              <a:ext uri="{FF2B5EF4-FFF2-40B4-BE49-F238E27FC236}">
                <a16:creationId xmlns:a16="http://schemas.microsoft.com/office/drawing/2014/main" id="{243AA059-A4F7-5447-82F7-960CA03444A5}"/>
              </a:ext>
            </a:extLst>
          </p:cNvPr>
          <p:cNvSpPr txBox="1">
            <a:spLocks/>
          </p:cNvSpPr>
          <p:nvPr/>
        </p:nvSpPr>
        <p:spPr>
          <a:xfrm>
            <a:off x="-1028988" y="-131680"/>
            <a:ext cx="6072188" cy="41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615950" algn="ctr">
              <a:buClr>
                <a:schemeClr val="lt1"/>
              </a:buClr>
              <a:buSzPts val="6100"/>
              <a:buFont typeface="Comfortaa Regular"/>
              <a:buChar char="-"/>
            </a:pPr>
            <a:r>
              <a:rPr lang="fr-FR" sz="6100" dirty="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sym typeface="Comfortaa Regular"/>
              </a:rPr>
              <a:t>A new </a:t>
            </a:r>
            <a:r>
              <a:rPr lang="fr-FR" sz="6100" dirty="0" err="1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sym typeface="Comfortaa Regular"/>
              </a:rPr>
              <a:t>customer</a:t>
            </a:r>
            <a:r>
              <a:rPr lang="fr-FR" sz="6100" dirty="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sym typeface="Comfortaa Regular"/>
              </a:rPr>
              <a:t> </a:t>
            </a:r>
            <a:r>
              <a:rPr lang="fr-FR" sz="6100" dirty="0" err="1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sym typeface="Comfortaa Regular"/>
              </a:rPr>
              <a:t>experience</a:t>
            </a:r>
            <a:endParaRPr lang="fr-FR" sz="6700" dirty="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1282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88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00" y="2988125"/>
            <a:ext cx="399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61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Free</a:t>
            </a: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61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 return </a:t>
            </a: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61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for your</a:t>
            </a: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endParaRPr sz="6100">
              <a:solidFill>
                <a:schemeClr val="lt1"/>
              </a:solidFill>
              <a:highlight>
                <a:srgbClr val="083F4E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6100">
                <a:solidFill>
                  <a:schemeClr val="lt1"/>
                </a:solidFill>
                <a:highlight>
                  <a:srgbClr val="083F4E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 clients</a:t>
            </a:r>
            <a:endParaRPr sz="6100">
              <a:solidFill>
                <a:schemeClr val="lt1"/>
              </a:solidFill>
              <a:highlight>
                <a:srgbClr val="083F4E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0" y="0"/>
            <a:ext cx="12192000" cy="69342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It is easy</a:t>
            </a:r>
            <a:endParaRPr sz="5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1969"/>
            <a:ext cx="2947748" cy="2949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10425" y="3600000"/>
            <a:ext cx="3035700" cy="27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Send your orders in a reusable parcel</a:t>
            </a:r>
            <a:endParaRPr sz="1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Compatible with all carriers and networks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You can directly stick the sending label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Reduce the packing time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87" y="1477912"/>
            <a:ext cx="2417351" cy="241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468200" y="3429000"/>
            <a:ext cx="3035700" cy="27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You clients return the parcel for free</a:t>
            </a:r>
            <a:endParaRPr sz="1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Prepaid return stamping is printed on the parcel with no validity limit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Can be put in any street mailbox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400" y="1277963"/>
            <a:ext cx="2815852" cy="2817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825975" y="3429000"/>
            <a:ext cx="3035700" cy="27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We are conditioning all the parcels</a:t>
            </a:r>
            <a:endParaRPr sz="15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We inspect, clean and disinfect the parcels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omfortaa Regular"/>
              <a:buChar char="-"/>
            </a:pPr>
            <a:r>
              <a:rPr lang="fr-FR" sz="15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You make a new order as soon as you are out of parcels</a:t>
            </a:r>
            <a:endParaRPr sz="15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Transparent </a:t>
            </a:r>
            <a:r>
              <a:rPr lang="fr-FR" sz="5200">
                <a:solidFill>
                  <a:schemeClr val="lt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tracking </a:t>
            </a: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of parcels</a:t>
            </a:r>
            <a:endParaRPr sz="5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802" y="2257760"/>
            <a:ext cx="7286727" cy="37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30300" y="2297463"/>
            <a:ext cx="4372500" cy="4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All the parcels are equipped with a barcode : 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omfortaa Regular"/>
              <a:buChar char="●"/>
            </a:pPr>
            <a:r>
              <a:rPr lang="fr-FR" sz="17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Individual tracking of each parcel</a:t>
            </a: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omfortaa Regular"/>
              <a:buChar char="●"/>
            </a:pPr>
            <a:r>
              <a:rPr lang="fr-FR" sz="17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Enables associating the parcel to the client during the dispatch </a:t>
            </a: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omfortaa Regular"/>
              <a:buChar char="●"/>
            </a:pPr>
            <a:r>
              <a:rPr lang="fr-FR" sz="17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Calculate the return rate for each brand</a:t>
            </a: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83F4E"/>
              </a:highlight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 high take up rate</a:t>
            </a:r>
            <a:endParaRPr sz="5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2576204" y="2512025"/>
            <a:ext cx="1564500" cy="163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>
                <a:solidFill>
                  <a:srgbClr val="083F4E"/>
                </a:solidFill>
              </a:rPr>
              <a:t>88%</a:t>
            </a:r>
            <a:endParaRPr sz="3500" b="1">
              <a:solidFill>
                <a:srgbClr val="083F4E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570604" y="4249625"/>
            <a:ext cx="35757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of clients are </a:t>
            </a:r>
            <a:r>
              <a:rPr lang="fr-FR" sz="15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choosing</a:t>
            </a:r>
            <a:r>
              <a:rPr lang="fr-FR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the option </a:t>
            </a:r>
            <a:r>
              <a:rPr lang="fr-FR" sz="15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when</a:t>
            </a:r>
            <a:r>
              <a:rPr lang="fr-FR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fr-FR" sz="150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it’s</a:t>
            </a:r>
            <a:r>
              <a:rPr lang="fr-FR" sz="15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free</a:t>
            </a:r>
            <a:endParaRPr sz="15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8355746" y="2615525"/>
            <a:ext cx="1564500" cy="163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>
                <a:solidFill>
                  <a:srgbClr val="083F4E"/>
                </a:solidFill>
              </a:rPr>
              <a:t>55%</a:t>
            </a:r>
            <a:endParaRPr sz="3500" b="1">
              <a:solidFill>
                <a:srgbClr val="083F4E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7123926" y="4345975"/>
            <a:ext cx="3769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of clients are choosing the option chan it is offered for 1€</a:t>
            </a:r>
            <a:endParaRPr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14350" y="5716150"/>
            <a:ext cx="105633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Delivery in a reusable parcel is always an option,  a choice for your clients to play along </a:t>
            </a:r>
            <a:endParaRPr sz="2200">
              <a:solidFill>
                <a:srgbClr val="FFFFFF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3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83F4E"/>
              </a:highlight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30300" y="4808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52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A real impact</a:t>
            </a:r>
            <a:endParaRPr sz="5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986225" y="3669475"/>
            <a:ext cx="2164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carbon impact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860075" y="3669475"/>
            <a:ext cx="2526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garbage per parcel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30300" y="5117525"/>
            <a:ext cx="11531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 Regular"/>
              <a:buNone/>
            </a:pPr>
            <a:r>
              <a:rPr lang="fr-FR" sz="28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Return rate of 89%</a:t>
            </a:r>
            <a:endParaRPr sz="3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152600" y="2730775"/>
            <a:ext cx="21648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-77%</a:t>
            </a:r>
            <a:endParaRPr sz="50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7040974" y="2730775"/>
            <a:ext cx="2997547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-25 kg</a:t>
            </a:r>
            <a:endParaRPr sz="50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7733BA-D84C-174E-8711-21F4E2634C98}"/>
              </a:ext>
            </a:extLst>
          </p:cNvPr>
          <p:cNvSpPr txBox="1"/>
          <p:nvPr/>
        </p:nvSpPr>
        <p:spPr>
          <a:xfrm>
            <a:off x="9880700" y="6443225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Source : EVEA Impact </a:t>
            </a:r>
            <a:r>
              <a:rPr lang="fr-FR" sz="1000" dirty="0" err="1">
                <a:solidFill>
                  <a:schemeClr val="bg1"/>
                </a:solidFill>
              </a:rPr>
              <a:t>Study</a:t>
            </a:r>
            <a:r>
              <a:rPr lang="fr-FR" sz="1000" dirty="0">
                <a:solidFill>
                  <a:schemeClr val="bg1"/>
                </a:solidFill>
              </a:rPr>
              <a:t>  2020 </a:t>
            </a:r>
          </a:p>
          <a:p>
            <a:r>
              <a:rPr lang="fr-FR" sz="1000" dirty="0">
                <a:solidFill>
                  <a:schemeClr val="bg1"/>
                </a:solidFill>
              </a:rPr>
              <a:t>https://</a:t>
            </a:r>
            <a:r>
              <a:rPr lang="fr-FR" sz="1000" dirty="0" err="1">
                <a:solidFill>
                  <a:schemeClr val="bg1"/>
                </a:solidFill>
              </a:rPr>
              <a:t>hipli.fr</a:t>
            </a:r>
            <a:r>
              <a:rPr lang="fr-FR" sz="1000" dirty="0">
                <a:solidFill>
                  <a:schemeClr val="bg1"/>
                </a:solidFill>
              </a:rPr>
              <a:t>/impact-environnemental/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>
            <a:solidFill>
              <a:srgbClr val="DBAC38"/>
            </a:solidFill>
            <a:latin typeface="Comforta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344</Words>
  <Application>Microsoft Macintosh PowerPoint</Application>
  <PresentationFormat>Grand écran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Arial</vt:lpstr>
      <vt:lpstr>Comfortaa</vt:lpstr>
      <vt:lpstr>Comfortaa Regular</vt:lpstr>
      <vt:lpstr>LVMH</vt:lpstr>
      <vt:lpstr>Office Theme</vt:lpstr>
      <vt:lpstr>Présentation PowerPoint</vt:lpstr>
      <vt:lpstr>90 billion parcels sent every year</vt:lpstr>
      <vt:lpstr>A reusable packaging</vt:lpstr>
      <vt:lpstr>The end of trash</vt:lpstr>
      <vt:lpstr>Free   return   for your   clients</vt:lpstr>
      <vt:lpstr>It is easy</vt:lpstr>
      <vt:lpstr>Transparent tracking of parcels</vt:lpstr>
      <vt:lpstr>A high take up rate</vt:lpstr>
      <vt:lpstr>A real impact</vt:lpstr>
      <vt:lpstr>A price at use</vt:lpstr>
      <vt:lpstr>In ten months, Hipli is :</vt:lpstr>
      <vt:lpstr>Let’s go further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Reusable packaging for e-commerce</dc:title>
  <cp:lastModifiedBy>Anne-Sophie RAOULT</cp:lastModifiedBy>
  <cp:revision>15</cp:revision>
  <cp:lastPrinted>2021-06-09T09:56:20Z</cp:lastPrinted>
  <dcterms:modified xsi:type="dcterms:W3CDTF">2021-06-09T09:57:40Z</dcterms:modified>
</cp:coreProperties>
</file>