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6858000" cy="12192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gervilliers" initials="pg" lastIdx="4" clrIdx="0"/>
  <p:cmAuthor id="2" name="Laure Rossoglio" initials="LR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9465D"/>
    <a:srgbClr val="7DD4D7"/>
    <a:srgbClr val="F5FCFC"/>
    <a:srgbClr val="B9C6CD"/>
    <a:srgbClr val="EB69E5"/>
    <a:srgbClr val="BEE4E7"/>
    <a:srgbClr val="124058"/>
    <a:srgbClr val="84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0" autoAdjust="0"/>
    <p:restoredTop sz="94718"/>
  </p:normalViewPr>
  <p:slideViewPr>
    <p:cSldViewPr snapToGrid="0">
      <p:cViewPr>
        <p:scale>
          <a:sx n="46" d="100"/>
          <a:sy n="46" d="100"/>
        </p:scale>
        <p:origin x="3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9070" tIns="49534" rIns="99070" bIns="4953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9070" tIns="49534" rIns="99070" bIns="49534" rtlCol="0"/>
          <a:lstStyle>
            <a:lvl1pPr algn="r">
              <a:defRPr sz="1300"/>
            </a:lvl1pPr>
          </a:lstStyle>
          <a:p>
            <a:fld id="{FA384E9B-037B-4678-9BE0-670DFC80821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79688" y="1279525"/>
            <a:ext cx="19446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4" rIns="99070" bIns="4953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70" tIns="49534" rIns="99070" bIns="4953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9070" tIns="49534" rIns="99070" bIns="4953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9070" tIns="49534" rIns="99070" bIns="49534" rtlCol="0" anchor="b"/>
          <a:lstStyle>
            <a:lvl1pPr algn="r">
              <a:defRPr sz="1300"/>
            </a:lvl1pPr>
          </a:lstStyle>
          <a:p>
            <a:fld id="{4179C532-6E44-44EC-A265-68E1CF5C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98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9C532-6E44-44EC-A265-68E1CF5CBB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37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9C532-6E44-44EC-A265-68E1CF5CBBB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7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77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8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3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41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20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3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1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85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38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92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A7C-3865-4123-B667-69BF5C173254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C3F4-11AC-4903-85AC-C56E584F3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CE1F74-879F-4612-AC58-08D633573223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rgbClr val="1946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465D"/>
              </a:solidFill>
              <a:highlight>
                <a:srgbClr val="80808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E8E03C-373C-41C5-B8D2-D83073CFA7D7}"/>
              </a:ext>
            </a:extLst>
          </p:cNvPr>
          <p:cNvSpPr txBox="1"/>
          <p:nvPr/>
        </p:nvSpPr>
        <p:spPr>
          <a:xfrm>
            <a:off x="1251385" y="1043611"/>
            <a:ext cx="482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pc="140" dirty="0">
                <a:solidFill>
                  <a:schemeClr val="bg1"/>
                </a:solidFill>
                <a:latin typeface="Bariol" panose="02000506040000020003" pitchFamily="50" charset="0"/>
              </a:rPr>
              <a:t>Besoin d’oxygène ? Bougeons ensemble !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76D4E1B-9DDF-4A93-AE91-AC582757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38" y="83020"/>
            <a:ext cx="1627124" cy="96059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D30DE37-3150-45E4-99BF-5F8CA580D2A9}"/>
              </a:ext>
            </a:extLst>
          </p:cNvPr>
          <p:cNvSpPr txBox="1"/>
          <p:nvPr/>
        </p:nvSpPr>
        <p:spPr>
          <a:xfrm>
            <a:off x="199566" y="4957093"/>
            <a:ext cx="64195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400" spc="100" dirty="0">
                <a:solidFill>
                  <a:schemeClr val="bg1"/>
                </a:solidFill>
                <a:latin typeface="Bariol" panose="02000506040000020003" pitchFamily="50" charset="0"/>
              </a:rPr>
              <a:t>Start-up française créée en 2017, </a:t>
            </a:r>
            <a:r>
              <a:rPr lang="fr-FR" sz="1400" spc="100" dirty="0" err="1">
                <a:solidFill>
                  <a:schemeClr val="bg1"/>
                </a:solidFill>
                <a:latin typeface="Bariol" panose="02000506040000020003" pitchFamily="50" charset="0"/>
              </a:rPr>
              <a:t>Oxycar</a:t>
            </a:r>
            <a:r>
              <a:rPr lang="fr-FR" sz="1400" spc="100" dirty="0">
                <a:solidFill>
                  <a:schemeClr val="bg1"/>
                </a:solidFill>
                <a:latin typeface="Bariol" panose="02000506040000020003" pitchFamily="50" charset="0"/>
              </a:rPr>
              <a:t> met à disposition des entreprises et de ses collaborateurs une plateforme de covoiturage et vélo dédiée aux trajets domicile – travail. </a:t>
            </a:r>
          </a:p>
          <a:p>
            <a:pPr algn="ctr">
              <a:spcBef>
                <a:spcPts val="600"/>
              </a:spcBef>
            </a:pPr>
            <a:r>
              <a:rPr lang="fr-FR" sz="1400" spc="100" dirty="0">
                <a:solidFill>
                  <a:schemeClr val="bg1"/>
                </a:solidFill>
                <a:latin typeface="Bariol" panose="02000506040000020003" pitchFamily="50" charset="0"/>
              </a:rPr>
              <a:t>Les covoitureurs sont automatiquement mis en relation grâce à notre IA mobilité en intégrant les contraintes de chacun. Côté entreprise, </a:t>
            </a:r>
            <a:r>
              <a:rPr lang="fr-FR" sz="1400" spc="100" dirty="0" err="1">
                <a:solidFill>
                  <a:schemeClr val="bg1"/>
                </a:solidFill>
                <a:latin typeface="Bariol" panose="02000506040000020003" pitchFamily="50" charset="0"/>
              </a:rPr>
              <a:t>Oxycar</a:t>
            </a:r>
            <a:r>
              <a:rPr lang="fr-FR" sz="1400" spc="100" dirty="0">
                <a:solidFill>
                  <a:schemeClr val="bg1"/>
                </a:solidFill>
                <a:latin typeface="Bariol" panose="02000506040000020003" pitchFamily="50" charset="0"/>
              </a:rPr>
              <a:t> gère vos obligations juridico-fiscales autour du Forfait Mobilités et met à disposition des tableaux de bord pour suivre vos indicateurs de performance clés </a:t>
            </a:r>
            <a:r>
              <a:rPr lang="fr-FR" sz="1400" spc="100" dirty="0">
                <a:solidFill>
                  <a:srgbClr val="FFFFFF"/>
                </a:solidFill>
                <a:latin typeface="Bariol" panose="02000506040000020003" pitchFamily="50" charset="0"/>
              </a:rPr>
              <a:t>(CO</a:t>
            </a:r>
            <a:r>
              <a:rPr lang="fr-FR" sz="1400" b="1" spc="100" baseline="-25000" dirty="0">
                <a:solidFill>
                  <a:srgbClr val="FFFFFF"/>
                </a:solidFill>
                <a:latin typeface="Bariol" panose="02000506040000020003" pitchFamily="50" charset="0"/>
              </a:rPr>
              <a:t>2</a:t>
            </a:r>
            <a:r>
              <a:rPr lang="fr-FR" sz="1400" spc="100" dirty="0">
                <a:solidFill>
                  <a:schemeClr val="bg1"/>
                </a:solidFill>
                <a:latin typeface="Bariol" panose="02000506040000020003" pitchFamily="50" charset="0"/>
              </a:rPr>
              <a:t>, km parcourus,…)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EA91B3E8-185A-4515-A3D2-8268965F2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35"/>
          <a:stretch/>
        </p:blipFill>
        <p:spPr>
          <a:xfrm>
            <a:off x="247912" y="1569669"/>
            <a:ext cx="6419588" cy="3264133"/>
          </a:xfrm>
          <a:prstGeom prst="rect">
            <a:avLst/>
          </a:prstGeom>
        </p:spPr>
      </p:pic>
      <p:sp>
        <p:nvSpPr>
          <p:cNvPr id="58" name="Ellipse 57">
            <a:extLst>
              <a:ext uri="{FF2B5EF4-FFF2-40B4-BE49-F238E27FC236}">
                <a16:creationId xmlns:a16="http://schemas.microsoft.com/office/drawing/2014/main" id="{92447EC4-EC6B-42E4-9936-7F25F0F8821C}"/>
              </a:ext>
            </a:extLst>
          </p:cNvPr>
          <p:cNvSpPr/>
          <p:nvPr/>
        </p:nvSpPr>
        <p:spPr>
          <a:xfrm>
            <a:off x="247912" y="1605661"/>
            <a:ext cx="2035671" cy="21904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465D"/>
              </a:solidFill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013C41F-C2BA-43D6-A3B3-00744369CABF}"/>
              </a:ext>
            </a:extLst>
          </p:cNvPr>
          <p:cNvSpPr/>
          <p:nvPr/>
        </p:nvSpPr>
        <p:spPr>
          <a:xfrm>
            <a:off x="2963238" y="3190894"/>
            <a:ext cx="1637695" cy="15881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465D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25A4EEA-18B4-4F17-AA71-6022ACBC0751}"/>
              </a:ext>
            </a:extLst>
          </p:cNvPr>
          <p:cNvSpPr/>
          <p:nvPr/>
        </p:nvSpPr>
        <p:spPr>
          <a:xfrm>
            <a:off x="4682348" y="1566100"/>
            <a:ext cx="1761304" cy="17282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9465D"/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6CA3D6A-3DB4-4B20-806B-2ACF2D5BA27F}"/>
              </a:ext>
            </a:extLst>
          </p:cNvPr>
          <p:cNvSpPr txBox="1"/>
          <p:nvPr/>
        </p:nvSpPr>
        <p:spPr>
          <a:xfrm>
            <a:off x="2963238" y="3848198"/>
            <a:ext cx="1637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19465D"/>
                </a:solidFill>
              </a:rPr>
              <a:t>l’impact du bien-être en entreprise sur la productivité </a:t>
            </a:r>
            <a:br>
              <a:rPr lang="fr-FR" sz="1100" dirty="0">
                <a:solidFill>
                  <a:srgbClr val="19465D"/>
                </a:solidFill>
              </a:rPr>
            </a:br>
            <a:r>
              <a:rPr lang="fr-FR" sz="1100" dirty="0">
                <a:solidFill>
                  <a:srgbClr val="19465D"/>
                </a:solidFill>
              </a:rPr>
              <a:t>des salariés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048E5D5-C9D4-43DA-9891-F0558743D557}"/>
              </a:ext>
            </a:extLst>
          </p:cNvPr>
          <p:cNvSpPr txBox="1"/>
          <p:nvPr/>
        </p:nvSpPr>
        <p:spPr>
          <a:xfrm>
            <a:off x="3088019" y="3287284"/>
            <a:ext cx="1388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19465D"/>
                </a:solidFill>
              </a:rPr>
              <a:t>+43%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52B5F12-5BF8-43F7-8CBF-703A0397290E}"/>
              </a:ext>
            </a:extLst>
          </p:cNvPr>
          <p:cNvSpPr txBox="1"/>
          <p:nvPr/>
        </p:nvSpPr>
        <p:spPr>
          <a:xfrm>
            <a:off x="4627285" y="1768777"/>
            <a:ext cx="18849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19465D"/>
                </a:solidFill>
              </a:rPr>
              <a:t>En France les voitures</a:t>
            </a:r>
            <a:br>
              <a:rPr lang="fr-FR" sz="1100" dirty="0">
                <a:solidFill>
                  <a:srgbClr val="19465D"/>
                </a:solidFill>
              </a:rPr>
            </a:br>
            <a:r>
              <a:rPr lang="fr-FR" sz="1100" dirty="0">
                <a:solidFill>
                  <a:srgbClr val="19465D"/>
                </a:solidFill>
              </a:rPr>
              <a:t> individuelles représentent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D18ECD14-D8D5-499A-B591-0DA782AF668B}"/>
              </a:ext>
            </a:extLst>
          </p:cNvPr>
          <p:cNvSpPr txBox="1"/>
          <p:nvPr/>
        </p:nvSpPr>
        <p:spPr>
          <a:xfrm>
            <a:off x="5031183" y="2135437"/>
            <a:ext cx="1138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19465D"/>
                </a:solidFill>
              </a:rPr>
              <a:t>17%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00778B45-2DBB-4DFF-8E17-DDA3EAE3C030}"/>
              </a:ext>
            </a:extLst>
          </p:cNvPr>
          <p:cNvSpPr txBox="1"/>
          <p:nvPr/>
        </p:nvSpPr>
        <p:spPr>
          <a:xfrm>
            <a:off x="4643187" y="2597889"/>
            <a:ext cx="1884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19465D"/>
                </a:solidFill>
              </a:rPr>
              <a:t>des émissions </a:t>
            </a:r>
            <a:br>
              <a:rPr lang="fr-FR" sz="1400" b="1" dirty="0">
                <a:solidFill>
                  <a:srgbClr val="19465D"/>
                </a:solidFill>
              </a:rPr>
            </a:br>
            <a:r>
              <a:rPr lang="fr-FR" sz="1400" b="1" dirty="0">
                <a:solidFill>
                  <a:srgbClr val="19465D"/>
                </a:solidFill>
              </a:rPr>
              <a:t>de </a:t>
            </a:r>
            <a:r>
              <a:rPr lang="fr-FR" sz="1400" b="1" spc="100" dirty="0">
                <a:solidFill>
                  <a:srgbClr val="19465D"/>
                </a:solidFill>
                <a:latin typeface="Bariol" panose="02000506040000020003" pitchFamily="50" charset="0"/>
              </a:rPr>
              <a:t>CO</a:t>
            </a:r>
            <a:r>
              <a:rPr lang="fr-FR" sz="1400" b="1" spc="100" baseline="-25000" dirty="0">
                <a:solidFill>
                  <a:srgbClr val="19465D"/>
                </a:solidFill>
                <a:latin typeface="Bariol" panose="02000506040000020003" pitchFamily="50" charset="0"/>
              </a:rPr>
              <a:t>2 </a:t>
            </a:r>
            <a:endParaRPr lang="fr-FR" sz="1400" b="1" dirty="0">
              <a:solidFill>
                <a:srgbClr val="19465D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7FF6BD8-3E1B-47E6-AFE5-AF03C27E8C0D}"/>
              </a:ext>
            </a:extLst>
          </p:cNvPr>
          <p:cNvSpPr txBox="1"/>
          <p:nvPr/>
        </p:nvSpPr>
        <p:spPr>
          <a:xfrm>
            <a:off x="352584" y="1849889"/>
            <a:ext cx="18849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19465D"/>
                </a:solidFill>
              </a:rPr>
              <a:t>Les transports </a:t>
            </a:r>
            <a:br>
              <a:rPr lang="fr-FR" sz="1100" dirty="0">
                <a:solidFill>
                  <a:srgbClr val="19465D"/>
                </a:solidFill>
              </a:rPr>
            </a:br>
            <a:r>
              <a:rPr lang="fr-FR" sz="1100" dirty="0">
                <a:solidFill>
                  <a:srgbClr val="19465D"/>
                </a:solidFill>
              </a:rPr>
              <a:t>représentent </a:t>
            </a:r>
            <a:r>
              <a:rPr lang="fr-FR" sz="1100" b="1" dirty="0">
                <a:solidFill>
                  <a:srgbClr val="19465D"/>
                </a:solidFill>
              </a:rPr>
              <a:t>17,4% des dépenses des ménages</a:t>
            </a:r>
            <a:r>
              <a:rPr lang="fr-FR" sz="1100" dirty="0">
                <a:solidFill>
                  <a:srgbClr val="19465D"/>
                </a:solidFill>
              </a:rPr>
              <a:t>, </a:t>
            </a:r>
            <a:r>
              <a:rPr lang="fr-FR" sz="1100" b="1" dirty="0">
                <a:solidFill>
                  <a:srgbClr val="19465D"/>
                </a:solidFill>
              </a:rPr>
              <a:t>dont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D6D5A0B2-8490-485C-B76D-B9865BAFC191}"/>
              </a:ext>
            </a:extLst>
          </p:cNvPr>
          <p:cNvSpPr txBox="1"/>
          <p:nvPr/>
        </p:nvSpPr>
        <p:spPr>
          <a:xfrm>
            <a:off x="725756" y="2379746"/>
            <a:ext cx="1138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19465D"/>
                </a:solidFill>
              </a:rPr>
              <a:t>80%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BDCF275-7BE6-4A7F-B604-F9B2411855B6}"/>
              </a:ext>
            </a:extLst>
          </p:cNvPr>
          <p:cNvSpPr txBox="1"/>
          <p:nvPr/>
        </p:nvSpPr>
        <p:spPr>
          <a:xfrm>
            <a:off x="352584" y="2955770"/>
            <a:ext cx="18849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19465D"/>
                </a:solidFill>
              </a:rPr>
              <a:t>sont </a:t>
            </a:r>
            <a:br>
              <a:rPr lang="fr-FR" sz="1100" dirty="0">
                <a:solidFill>
                  <a:srgbClr val="19465D"/>
                </a:solidFill>
              </a:rPr>
            </a:br>
            <a:r>
              <a:rPr lang="fr-FR" sz="1100" dirty="0">
                <a:solidFill>
                  <a:srgbClr val="19465D"/>
                </a:solidFill>
              </a:rPr>
              <a:t>utilisées pour se rendre </a:t>
            </a:r>
            <a:br>
              <a:rPr lang="fr-FR" sz="1100" dirty="0">
                <a:solidFill>
                  <a:srgbClr val="19465D"/>
                </a:solidFill>
              </a:rPr>
            </a:br>
            <a:r>
              <a:rPr lang="fr-FR" sz="1100" dirty="0">
                <a:solidFill>
                  <a:srgbClr val="19465D"/>
                </a:solidFill>
              </a:rPr>
              <a:t>à son travail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C9FCA-761C-4C95-A114-CF90DF9CF0B8}"/>
              </a:ext>
            </a:extLst>
          </p:cNvPr>
          <p:cNvSpPr/>
          <p:nvPr/>
        </p:nvSpPr>
        <p:spPr>
          <a:xfrm>
            <a:off x="233983" y="7156757"/>
            <a:ext cx="6419588" cy="486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2400" b="1" spc="100" dirty="0">
              <a:solidFill>
                <a:srgbClr val="7DD4D7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117A092-33AC-400D-85A9-45B31F79D75C}"/>
              </a:ext>
            </a:extLst>
          </p:cNvPr>
          <p:cNvSpPr txBox="1"/>
          <p:nvPr/>
        </p:nvSpPr>
        <p:spPr>
          <a:xfrm>
            <a:off x="788509" y="7340022"/>
            <a:ext cx="4224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 spc="120">
                <a:solidFill>
                  <a:srgbClr val="BEE4E7"/>
                </a:solidFill>
                <a:latin typeface="Bariol" panose="02000506040000020003" pitchFamily="50" charset="0"/>
              </a:defRPr>
            </a:lvl1pPr>
          </a:lstStyle>
          <a:p>
            <a:pPr algn="l"/>
            <a:r>
              <a:rPr lang="fr-FR" sz="2400" dirty="0">
                <a:solidFill>
                  <a:srgbClr val="7DD4D7"/>
                </a:solidFill>
              </a:rPr>
              <a:t>NOTRE MISSION</a:t>
            </a:r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02A55096-50D9-4A35-AA8F-4F50EA974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2531" y="7273784"/>
            <a:ext cx="455491" cy="536467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792CFE35-BE52-40D0-87A6-B0280CD9D048}"/>
              </a:ext>
            </a:extLst>
          </p:cNvPr>
          <p:cNvSpPr txBox="1"/>
          <p:nvPr/>
        </p:nvSpPr>
        <p:spPr>
          <a:xfrm>
            <a:off x="247912" y="7950902"/>
            <a:ext cx="640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140" dirty="0">
                <a:solidFill>
                  <a:srgbClr val="19465D"/>
                </a:solidFill>
                <a:latin typeface="Bariol" panose="02000506040000020003" pitchFamily="50" charset="0"/>
              </a:rPr>
              <a:t>Faciliter la mobilité domicile – travail </a:t>
            </a:r>
            <a:br>
              <a:rPr lang="fr-FR" b="1" spc="140" dirty="0">
                <a:solidFill>
                  <a:srgbClr val="19465D"/>
                </a:solidFill>
                <a:latin typeface="Bariol" panose="02000506040000020003" pitchFamily="50" charset="0"/>
              </a:rPr>
            </a:br>
            <a:r>
              <a:rPr lang="fr-FR" b="1" spc="140" dirty="0">
                <a:solidFill>
                  <a:srgbClr val="19465D"/>
                </a:solidFill>
                <a:latin typeface="Bariol" panose="02000506040000020003" pitchFamily="50" charset="0"/>
              </a:rPr>
              <a:t>au bénéfice de l'entreprise, de ses employés </a:t>
            </a:r>
            <a:br>
              <a:rPr lang="fr-FR" b="1" spc="140" dirty="0">
                <a:solidFill>
                  <a:srgbClr val="19465D"/>
                </a:solidFill>
                <a:latin typeface="Bariol" panose="02000506040000020003" pitchFamily="50" charset="0"/>
              </a:rPr>
            </a:br>
            <a:r>
              <a:rPr lang="fr-FR" b="1" spc="140" dirty="0">
                <a:solidFill>
                  <a:srgbClr val="19465D"/>
                </a:solidFill>
                <a:latin typeface="Bariol" panose="02000506040000020003" pitchFamily="50" charset="0"/>
              </a:rPr>
              <a:t>et de l'environnement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93AA34DA-30F7-4743-B854-9896E94B1092}"/>
              </a:ext>
            </a:extLst>
          </p:cNvPr>
          <p:cNvSpPr txBox="1"/>
          <p:nvPr/>
        </p:nvSpPr>
        <p:spPr>
          <a:xfrm>
            <a:off x="2588544" y="9136437"/>
            <a:ext cx="3547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400" b="1" spc="120" dirty="0">
                <a:solidFill>
                  <a:srgbClr val="7DD4D7"/>
                </a:solidFill>
                <a:latin typeface="Bariol" panose="02000506040000020003" pitchFamily="50" charset="0"/>
              </a:rPr>
              <a:t>NOS PRIORITÉS</a:t>
            </a: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ADC5085F-E2A8-4D43-8BAF-782D9AF54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73881" y="9066253"/>
            <a:ext cx="428625" cy="504825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181D9D4B-DDF8-4110-A694-436741022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83" y="9630990"/>
            <a:ext cx="6433482" cy="21636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8FBD49F-D981-48EA-93F7-84D0D835FC09}"/>
              </a:ext>
            </a:extLst>
          </p:cNvPr>
          <p:cNvSpPr txBox="1"/>
          <p:nvPr/>
        </p:nvSpPr>
        <p:spPr>
          <a:xfrm>
            <a:off x="4633482" y="11093426"/>
            <a:ext cx="17547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94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S’engager durablement dans la transition vers des transports écologiques et sociétaux</a:t>
            </a:r>
            <a:endParaRPr lang="fr-FR" sz="1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0BA62F5-44B0-463A-A81B-38D73CF480AC}"/>
              </a:ext>
            </a:extLst>
          </p:cNvPr>
          <p:cNvSpPr txBox="1"/>
          <p:nvPr/>
        </p:nvSpPr>
        <p:spPr>
          <a:xfrm>
            <a:off x="2683742" y="11093426"/>
            <a:ext cx="14905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94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technique au service d’un parcours utilisateurs 100% fluide et personnalisé</a:t>
            </a:r>
            <a:endParaRPr lang="fr-FR" sz="1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D8465DA-A294-4708-870B-72686CA31922}"/>
              </a:ext>
            </a:extLst>
          </p:cNvPr>
          <p:cNvSpPr txBox="1"/>
          <p:nvPr/>
        </p:nvSpPr>
        <p:spPr>
          <a:xfrm>
            <a:off x="433150" y="11106965"/>
            <a:ext cx="18685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94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Partage entre les différents acteurs du tissu </a:t>
            </a:r>
            <a:r>
              <a:rPr lang="fr-FR" sz="1000" dirty="0">
                <a:solidFill>
                  <a:srgbClr val="19465D"/>
                </a:solidFill>
                <a:latin typeface="Calibri" panose="020F0502020204030204"/>
              </a:rPr>
              <a:t>local :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946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collectivités/entreprises/salariés</a:t>
            </a:r>
          </a:p>
          <a:p>
            <a:pPr algn="ctr"/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D3D878-C2D7-4EB5-A63F-00E5A284AD98}"/>
              </a:ext>
            </a:extLst>
          </p:cNvPr>
          <p:cNvSpPr txBox="1"/>
          <p:nvPr/>
        </p:nvSpPr>
        <p:spPr>
          <a:xfrm>
            <a:off x="898891" y="10188232"/>
            <a:ext cx="1065935" cy="338554"/>
          </a:xfrm>
          <a:prstGeom prst="rect">
            <a:avLst/>
          </a:prstGeom>
          <a:solidFill>
            <a:srgbClr val="1946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FFFF"/>
                </a:solidFill>
                <a:cs typeface="Aparajita" panose="020B0502040204020203" pitchFamily="18" charset="0"/>
              </a:rPr>
              <a:t>COLLECTIF</a:t>
            </a:r>
            <a:endParaRPr lang="fr-FR" b="1" dirty="0">
              <a:solidFill>
                <a:srgbClr val="FFFFFF"/>
              </a:solidFill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1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CE1F74-879F-4612-AC58-08D633573223}"/>
              </a:ext>
            </a:extLst>
          </p:cNvPr>
          <p:cNvSpPr/>
          <p:nvPr/>
        </p:nvSpPr>
        <p:spPr>
          <a:xfrm>
            <a:off x="0" y="0"/>
            <a:ext cx="6897970" cy="12192000"/>
          </a:xfrm>
          <a:prstGeom prst="rect">
            <a:avLst/>
          </a:prstGeom>
          <a:solidFill>
            <a:srgbClr val="1946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465D"/>
              </a:solidFill>
              <a:highlight>
                <a:srgbClr val="808080"/>
              </a:highligh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22B6C-B015-4F53-93A2-62A7B49F06F7}"/>
              </a:ext>
            </a:extLst>
          </p:cNvPr>
          <p:cNvSpPr/>
          <p:nvPr/>
        </p:nvSpPr>
        <p:spPr>
          <a:xfrm>
            <a:off x="247912" y="1456231"/>
            <a:ext cx="6419588" cy="327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fr-FR" sz="2000" spc="100" dirty="0">
              <a:solidFill>
                <a:srgbClr val="19465D"/>
              </a:solidFill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34F2ECE-4B70-4645-9DAB-23DE35BB1B0A}"/>
              </a:ext>
            </a:extLst>
          </p:cNvPr>
          <p:cNvSpPr txBox="1"/>
          <p:nvPr/>
        </p:nvSpPr>
        <p:spPr>
          <a:xfrm>
            <a:off x="1251385" y="1043611"/>
            <a:ext cx="475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pc="140" dirty="0">
                <a:solidFill>
                  <a:schemeClr val="bg1"/>
                </a:solidFill>
                <a:latin typeface="Bariol" panose="02000506040000020003" pitchFamily="50" charset="0"/>
              </a:rPr>
              <a:t>Besoin d’oxygène ? Bougeons ensemble !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8829DDC7-DBF5-4E9B-B727-1FA5BDD7D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38" y="83020"/>
            <a:ext cx="1627124" cy="960591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31CAF41-58D3-4FF4-B8F8-86380E2F4BBA}"/>
              </a:ext>
            </a:extLst>
          </p:cNvPr>
          <p:cNvSpPr/>
          <p:nvPr/>
        </p:nvSpPr>
        <p:spPr>
          <a:xfrm>
            <a:off x="247912" y="4823978"/>
            <a:ext cx="6419588" cy="5941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fr-FR" sz="2000" spc="100" dirty="0">
              <a:solidFill>
                <a:srgbClr val="19465D"/>
              </a:solidFill>
            </a:endParaRP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DFAACF9D-4628-4906-A898-E432B909D50E}"/>
              </a:ext>
            </a:extLst>
          </p:cNvPr>
          <p:cNvGrpSpPr/>
          <p:nvPr/>
        </p:nvGrpSpPr>
        <p:grpSpPr>
          <a:xfrm>
            <a:off x="366642" y="9459465"/>
            <a:ext cx="6045793" cy="1092607"/>
            <a:chOff x="366642" y="9542572"/>
            <a:chExt cx="6045793" cy="1092607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393913B0-B129-4B2A-8BDA-779BDB7AC6EA}"/>
                </a:ext>
              </a:extLst>
            </p:cNvPr>
            <p:cNvSpPr/>
            <p:nvPr/>
          </p:nvSpPr>
          <p:spPr>
            <a:xfrm>
              <a:off x="366642" y="9615638"/>
              <a:ext cx="1146665" cy="1017363"/>
            </a:xfrm>
            <a:prstGeom prst="roundRect">
              <a:avLst/>
            </a:prstGeom>
            <a:solidFill>
              <a:srgbClr val="7DD4D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sz="1700" dirty="0"/>
                <a:t>Employé</a:t>
              </a:r>
              <a:r>
                <a:rPr lang="fr-FR" sz="1700" dirty="0">
                  <a:solidFill>
                    <a:srgbClr val="F5FCFC"/>
                  </a:solidFill>
                </a:rPr>
                <a:t>s</a:t>
              </a:r>
            </a:p>
          </p:txBody>
        </p:sp>
        <p:pic>
          <p:nvPicPr>
            <p:cNvPr id="1046" name="Picture 22" descr="employees Icon 3752698">
              <a:extLst>
                <a:ext uri="{FF2B5EF4-FFF2-40B4-BE49-F238E27FC236}">
                  <a16:creationId xmlns:a16="http://schemas.microsoft.com/office/drawing/2014/main" id="{24F68C57-8061-41C6-9F07-D69D21502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19465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62" y="9618567"/>
              <a:ext cx="717297" cy="717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1724DC61-362A-4C48-9ADF-BAA24012EC5A}"/>
                </a:ext>
              </a:extLst>
            </p:cNvPr>
            <p:cNvSpPr txBox="1"/>
            <p:nvPr/>
          </p:nvSpPr>
          <p:spPr>
            <a:xfrm>
              <a:off x="1581771" y="9542572"/>
              <a:ext cx="4830664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/>
                </a:rPr>
                <a:t>La mise en relation 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 des trajets est 100% optimisée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L’indemnité des conducteurs est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/>
                </a:rPr>
                <a:t>fixée par </a:t>
              </a:r>
              <a:r>
                <a:rPr lang="fr-FR" sz="1300" b="1" kern="1100" spc="100" dirty="0" err="1">
                  <a:solidFill>
                    <a:srgbClr val="19465D"/>
                  </a:solidFill>
                  <a:latin typeface="Bariol" panose="02000506040000020003"/>
                </a:rPr>
                <a:t>Oxycar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/>
                </a:rPr>
                <a:t>dans le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/>
                </a:rPr>
                <a:t>respect des réglementations URSSAF</a:t>
              </a:r>
              <a:endParaRPr lang="fr-FR" sz="1300" b="1" strike="sngStrike" kern="1100" spc="100" dirty="0">
                <a:solidFill>
                  <a:srgbClr val="19465D"/>
                </a:solidFill>
                <a:latin typeface="Bariol" panose="02000506040000020003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/>
                </a:rPr>
                <a:t>Zéro avance de frais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 pour le passager grâce au Forfait Mobilité et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/>
                </a:rPr>
                <a:t>100% net d’impôt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 pour le conducteur 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982335A9-A65F-4918-AE9A-5E7CAD28B00F}"/>
              </a:ext>
            </a:extLst>
          </p:cNvPr>
          <p:cNvGrpSpPr/>
          <p:nvPr/>
        </p:nvGrpSpPr>
        <p:grpSpPr>
          <a:xfrm>
            <a:off x="376110" y="8333170"/>
            <a:ext cx="6036325" cy="1132211"/>
            <a:chOff x="423453" y="8280909"/>
            <a:chExt cx="6036325" cy="1132211"/>
          </a:xfrm>
        </p:grpSpPr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92141311-0227-4EF3-A553-FA6D0CA0E1CB}"/>
                </a:ext>
              </a:extLst>
            </p:cNvPr>
            <p:cNvSpPr/>
            <p:nvPr/>
          </p:nvSpPr>
          <p:spPr>
            <a:xfrm>
              <a:off x="423453" y="8288447"/>
              <a:ext cx="1084464" cy="978435"/>
            </a:xfrm>
            <a:prstGeom prst="roundRect">
              <a:avLst/>
            </a:prstGeom>
            <a:solidFill>
              <a:srgbClr val="7DD4D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dirty="0">
                  <a:latin typeface="Bariol" panose="02000506040000020003" pitchFamily="50" charset="0"/>
                </a:rPr>
                <a:t>Finance</a:t>
              </a:r>
            </a:p>
          </p:txBody>
        </p:sp>
        <p:pic>
          <p:nvPicPr>
            <p:cNvPr id="1040" name="Picture 16" descr="Euro Icon 3850084">
              <a:extLst>
                <a:ext uri="{FF2B5EF4-FFF2-40B4-BE49-F238E27FC236}">
                  <a16:creationId xmlns:a16="http://schemas.microsoft.com/office/drawing/2014/main" id="{CB17C756-1664-40E6-9B8D-190FE84F6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19465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13" y="8280909"/>
              <a:ext cx="764544" cy="76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DF0CBBEF-8495-45BD-B3CF-CB175A0D0CE1}"/>
                </a:ext>
              </a:extLst>
            </p:cNvPr>
            <p:cNvSpPr txBox="1"/>
            <p:nvPr/>
          </p:nvSpPr>
          <p:spPr>
            <a:xfrm>
              <a:off x="1629114" y="8320513"/>
              <a:ext cx="4830664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La solution </a:t>
              </a:r>
              <a:r>
                <a:rPr lang="fr-FR" sz="1300" kern="1100" spc="100" dirty="0" err="1">
                  <a:solidFill>
                    <a:srgbClr val="19465D"/>
                  </a:solidFill>
                  <a:latin typeface="Bariol" panose="02000506040000020003"/>
                </a:rPr>
                <a:t>Oxycar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 a un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/>
                </a:rPr>
                <a:t>coût fixe annuel, 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/>
                </a:rPr>
                <a:t>vous achetez uniquement une licence globale pour toute votre entreprise (aucun frais d’installation, aucun coût caché)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/>
                </a:rPr>
                <a:t>Zéro frais / zéro prélèvement sur les trajets</a:t>
              </a:r>
            </a:p>
            <a:p>
              <a:pPr algn="just"/>
              <a:endParaRPr lang="fr-FR" sz="1300" b="1" kern="1100" spc="100" dirty="0">
                <a:solidFill>
                  <a:srgbClr val="EB69E5"/>
                </a:solidFill>
                <a:latin typeface="Bariol" panose="02000506040000020003" pitchFamily="50" charset="0"/>
              </a:endParaRP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214514B1-A5BA-42E3-B08A-31A573D5D008}"/>
              </a:ext>
            </a:extLst>
          </p:cNvPr>
          <p:cNvGrpSpPr/>
          <p:nvPr/>
        </p:nvGrpSpPr>
        <p:grpSpPr>
          <a:xfrm>
            <a:off x="366642" y="7009846"/>
            <a:ext cx="6045793" cy="1123150"/>
            <a:chOff x="376110" y="7097470"/>
            <a:chExt cx="6045793" cy="1123150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BA84D77C-44A3-4376-9481-B4A4CEA23BB8}"/>
                </a:ext>
              </a:extLst>
            </p:cNvPr>
            <p:cNvSpPr/>
            <p:nvPr/>
          </p:nvSpPr>
          <p:spPr>
            <a:xfrm>
              <a:off x="376110" y="7113576"/>
              <a:ext cx="1084464" cy="1107044"/>
            </a:xfrm>
            <a:prstGeom prst="roundRect">
              <a:avLst/>
            </a:prstGeom>
            <a:solidFill>
              <a:srgbClr val="7DD4D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dirty="0">
                  <a:latin typeface="Bariol" panose="02000506040000020003" pitchFamily="50" charset="0"/>
                </a:rPr>
                <a:t>RSE</a:t>
              </a:r>
            </a:p>
          </p:txBody>
        </p:sp>
        <p:pic>
          <p:nvPicPr>
            <p:cNvPr id="1038" name="Picture 14" descr="leaf Icon 3845223">
              <a:extLst>
                <a:ext uri="{FF2B5EF4-FFF2-40B4-BE49-F238E27FC236}">
                  <a16:creationId xmlns:a16="http://schemas.microsoft.com/office/drawing/2014/main" id="{3BE18B2A-D6B8-4AD4-A9FC-D405B3F80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19465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28" y="7265682"/>
              <a:ext cx="665715" cy="66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ABA2A19C-EAA8-4782-888A-C679AFB5CE91}"/>
                </a:ext>
              </a:extLst>
            </p:cNvPr>
            <p:cNvSpPr txBox="1"/>
            <p:nvPr/>
          </p:nvSpPr>
          <p:spPr>
            <a:xfrm>
              <a:off x="1591239" y="7097470"/>
              <a:ext cx="4830664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Améliorer le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bien-être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 de vos collaborateurs,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fluidifier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 le trafic routier et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réduire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 le stress sur nos routes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kern="1100" spc="100" dirty="0" err="1">
                  <a:solidFill>
                    <a:srgbClr val="19465D"/>
                  </a:solidFill>
                  <a:latin typeface="Bariol" panose="02000506040000020003" pitchFamily="50" charset="0"/>
                </a:rPr>
                <a:t>Oxycar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 permet d’économiser jusqu'à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1 tonne de CO</a:t>
              </a:r>
              <a:r>
                <a:rPr lang="fr-FR" sz="1300" b="1" kern="1100" spc="100" baseline="-25000" dirty="0">
                  <a:solidFill>
                    <a:srgbClr val="19465D"/>
                  </a:solidFill>
                  <a:latin typeface="Bariol" panose="02000506040000020003" pitchFamily="50" charset="0"/>
                </a:rPr>
                <a:t>2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 par an pour 100 salariés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Les salariés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créent du lien social 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avec le covoiturage 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B3D81F31-78F7-4B87-BE7A-05812ED072C5}"/>
              </a:ext>
            </a:extLst>
          </p:cNvPr>
          <p:cNvGrpSpPr/>
          <p:nvPr/>
        </p:nvGrpSpPr>
        <p:grpSpPr>
          <a:xfrm>
            <a:off x="376110" y="5392373"/>
            <a:ext cx="6036325" cy="1492716"/>
            <a:chOff x="423453" y="5465648"/>
            <a:chExt cx="6036325" cy="1492716"/>
          </a:xfrm>
        </p:grpSpPr>
        <p:sp>
          <p:nvSpPr>
            <p:cNvPr id="81" name="Rectangle : coins arrondis 80">
              <a:extLst>
                <a:ext uri="{FF2B5EF4-FFF2-40B4-BE49-F238E27FC236}">
                  <a16:creationId xmlns:a16="http://schemas.microsoft.com/office/drawing/2014/main" id="{0D2FEC4D-674D-483D-87FD-EB0F867FD890}"/>
                </a:ext>
              </a:extLst>
            </p:cNvPr>
            <p:cNvSpPr/>
            <p:nvPr/>
          </p:nvSpPr>
          <p:spPr>
            <a:xfrm>
              <a:off x="423453" y="5540827"/>
              <a:ext cx="1084464" cy="1358226"/>
            </a:xfrm>
            <a:prstGeom prst="roundRect">
              <a:avLst/>
            </a:prstGeom>
            <a:solidFill>
              <a:srgbClr val="7DD4D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dirty="0">
                  <a:latin typeface="Bariol" panose="02000506040000020003" pitchFamily="50" charset="0"/>
                </a:rPr>
                <a:t>RH</a:t>
              </a:r>
            </a:p>
          </p:txBody>
        </p:sp>
        <p:pic>
          <p:nvPicPr>
            <p:cNvPr id="1048" name="Picture 24" descr="management Icon 3240647">
              <a:extLst>
                <a:ext uri="{FF2B5EF4-FFF2-40B4-BE49-F238E27FC236}">
                  <a16:creationId xmlns:a16="http://schemas.microsoft.com/office/drawing/2014/main" id="{FFD378B4-F91F-475A-836C-98F64DDF6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19465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42" y="5734445"/>
              <a:ext cx="652487" cy="652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B04C8C01-6CEA-4281-8642-B4D7730FEFE8}"/>
                </a:ext>
              </a:extLst>
            </p:cNvPr>
            <p:cNvSpPr txBox="1"/>
            <p:nvPr/>
          </p:nvSpPr>
          <p:spPr>
            <a:xfrm>
              <a:off x="1629114" y="5465648"/>
              <a:ext cx="4830664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kern="1100" spc="100" dirty="0" err="1">
                  <a:solidFill>
                    <a:srgbClr val="19465D"/>
                  </a:solidFill>
                  <a:latin typeface="Bariol" panose="02000506040000020003" pitchFamily="50" charset="0"/>
                </a:rPr>
                <a:t>Oxycar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 prend en charge toute votre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gestion administrative 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du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Forfait Mobilités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, qui vous permet de verser à vos collaborateurs jusqu’à 500€/an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exonérés de cotisations sociales et fiscales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La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solution est déployée en 24h 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et 100% personnalisée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Nos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tableaux de bord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 présentent les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indicateurs de performance</a:t>
              </a:r>
              <a:r>
                <a:rPr lang="fr-FR" sz="1300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 </a:t>
              </a:r>
              <a:r>
                <a:rPr lang="fr-FR" sz="1300" b="1" kern="1100" spc="100" dirty="0">
                  <a:solidFill>
                    <a:srgbClr val="19465D"/>
                  </a:solidFill>
                  <a:latin typeface="Bariol" panose="02000506040000020003" pitchFamily="50" charset="0"/>
                </a:rPr>
                <a:t>clés</a:t>
              </a:r>
            </a:p>
          </p:txBody>
        </p:sp>
      </p:grpSp>
      <p:sp>
        <p:nvSpPr>
          <p:cNvPr id="113" name="ZoneTexte 112">
            <a:extLst>
              <a:ext uri="{FF2B5EF4-FFF2-40B4-BE49-F238E27FC236}">
                <a16:creationId xmlns:a16="http://schemas.microsoft.com/office/drawing/2014/main" id="{BD1DB181-6172-48F9-A7D5-FD8BA70F6BCF}"/>
              </a:ext>
            </a:extLst>
          </p:cNvPr>
          <p:cNvSpPr txBox="1"/>
          <p:nvPr/>
        </p:nvSpPr>
        <p:spPr>
          <a:xfrm>
            <a:off x="1759138" y="4895504"/>
            <a:ext cx="4403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spc="120" dirty="0">
                <a:solidFill>
                  <a:srgbClr val="7DD4D7"/>
                </a:solidFill>
                <a:latin typeface="Bariol" panose="02000506040000020003" pitchFamily="50" charset="0"/>
              </a:rPr>
              <a:t>LES AVANTAGES D’OXYCAR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C6865C4B-9AEC-49BB-AB15-B3859194E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00775" y="4825320"/>
            <a:ext cx="428625" cy="504825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A10F9635-F6D7-450F-90B1-CC8FA9F1CD36}"/>
              </a:ext>
            </a:extLst>
          </p:cNvPr>
          <p:cNvSpPr txBox="1"/>
          <p:nvPr/>
        </p:nvSpPr>
        <p:spPr>
          <a:xfrm>
            <a:off x="788509" y="1550712"/>
            <a:ext cx="5785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 spc="120">
                <a:solidFill>
                  <a:srgbClr val="BEE4E7"/>
                </a:solidFill>
                <a:latin typeface="Bariol" panose="02000506040000020003" pitchFamily="50" charset="0"/>
              </a:defRPr>
            </a:lvl1pPr>
          </a:lstStyle>
          <a:p>
            <a:pPr algn="l"/>
            <a:r>
              <a:rPr lang="fr-FR" dirty="0">
                <a:solidFill>
                  <a:srgbClr val="7DD4D7"/>
                </a:solidFill>
              </a:rPr>
              <a:t>UNE INTERFACE SIMPLE ET ÉPURÉE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11509E2-7FAE-4F7C-B072-774720735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2531" y="1484474"/>
            <a:ext cx="455491" cy="53646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6B07AC4B-ECAA-4955-9B45-A0010CDED7AC}"/>
              </a:ext>
            </a:extLst>
          </p:cNvPr>
          <p:cNvSpPr txBox="1"/>
          <p:nvPr/>
        </p:nvSpPr>
        <p:spPr>
          <a:xfrm>
            <a:off x="283682" y="10832339"/>
            <a:ext cx="2792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DD4D7"/>
                </a:solidFill>
                <a:latin typeface="Bariol" panose="02000506040000020003" pitchFamily="50" charset="0"/>
              </a:rPr>
              <a:t>CONTACTEZ-NOUS :</a:t>
            </a:r>
          </a:p>
          <a:p>
            <a:pPr>
              <a:spcBef>
                <a:spcPts val="600"/>
              </a:spcBef>
            </a:pPr>
            <a:r>
              <a:rPr lang="fr-FR" sz="1300" dirty="0">
                <a:solidFill>
                  <a:srgbClr val="7DD4D7"/>
                </a:solidFill>
                <a:latin typeface="Bariol" panose="02000506040000020003" pitchFamily="50" charset="0"/>
              </a:rPr>
              <a:t>2, Parvis des Ecoles 83000 TOULON</a:t>
            </a:r>
          </a:p>
          <a:p>
            <a:r>
              <a:rPr lang="fr-FR" sz="1300" dirty="0">
                <a:solidFill>
                  <a:srgbClr val="7DD4D7"/>
                </a:solidFill>
                <a:latin typeface="Bariol" panose="02000506040000020003" pitchFamily="50" charset="0"/>
              </a:rPr>
              <a:t>pierre.bazile@oxycar.com</a:t>
            </a:r>
          </a:p>
          <a:p>
            <a:r>
              <a:rPr lang="fr-FR" sz="1300" dirty="0">
                <a:solidFill>
                  <a:srgbClr val="7DD4D7"/>
                </a:solidFill>
                <a:latin typeface="Bariol" panose="02000506040000020003" pitchFamily="50" charset="0"/>
              </a:rPr>
              <a:t>06.71.41.00.02</a:t>
            </a:r>
          </a:p>
        </p:txBody>
      </p:sp>
      <p:pic>
        <p:nvPicPr>
          <p:cNvPr id="48" name="Picture 2" descr="Smartphone Icon 666135">
            <a:extLst>
              <a:ext uri="{FF2B5EF4-FFF2-40B4-BE49-F238E27FC236}">
                <a16:creationId xmlns:a16="http://schemas.microsoft.com/office/drawing/2014/main" id="{8EE0BFF7-B20E-4CD2-9677-9E6317350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r="23860"/>
          <a:stretch/>
        </p:blipFill>
        <p:spPr bwMode="auto">
          <a:xfrm>
            <a:off x="1867765" y="1736627"/>
            <a:ext cx="1468051" cy="30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Smartphone Icon 666135">
            <a:extLst>
              <a:ext uri="{FF2B5EF4-FFF2-40B4-BE49-F238E27FC236}">
                <a16:creationId xmlns:a16="http://schemas.microsoft.com/office/drawing/2014/main" id="{D749EF10-2443-4113-BA3A-FE565D3D7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r="23860"/>
          <a:stretch/>
        </p:blipFill>
        <p:spPr bwMode="auto">
          <a:xfrm>
            <a:off x="283685" y="1750873"/>
            <a:ext cx="1475453" cy="30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martphone Icon 666135">
            <a:extLst>
              <a:ext uri="{FF2B5EF4-FFF2-40B4-BE49-F238E27FC236}">
                <a16:creationId xmlns:a16="http://schemas.microsoft.com/office/drawing/2014/main" id="{E657EEE0-7DCC-4137-AFA0-51DE45929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r="23860"/>
          <a:stretch/>
        </p:blipFill>
        <p:spPr bwMode="auto">
          <a:xfrm>
            <a:off x="3424659" y="1736627"/>
            <a:ext cx="1476093" cy="30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Smartphone Icon 666135">
            <a:extLst>
              <a:ext uri="{FF2B5EF4-FFF2-40B4-BE49-F238E27FC236}">
                <a16:creationId xmlns:a16="http://schemas.microsoft.com/office/drawing/2014/main" id="{9B0FE321-E572-44E0-B741-F4B5CBA28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r="23860"/>
          <a:stretch/>
        </p:blipFill>
        <p:spPr bwMode="auto">
          <a:xfrm>
            <a:off x="4989595" y="1736627"/>
            <a:ext cx="1476093" cy="30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0F3DDED-8405-4535-9AA9-947252A964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645" r="18690" b="1"/>
          <a:stretch/>
        </p:blipFill>
        <p:spPr>
          <a:xfrm rot="16200000">
            <a:off x="2832328" y="10916333"/>
            <a:ext cx="1193344" cy="926378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EE4FE015-9201-4977-80E6-8724B342032F}"/>
              </a:ext>
            </a:extLst>
          </p:cNvPr>
          <p:cNvSpPr txBox="1"/>
          <p:nvPr/>
        </p:nvSpPr>
        <p:spPr>
          <a:xfrm>
            <a:off x="3810210" y="10832339"/>
            <a:ext cx="303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DD4D7"/>
                </a:solidFill>
                <a:latin typeface="Bariol" panose="02000506040000020003" pitchFamily="50" charset="0"/>
              </a:rPr>
              <a:t>NOS PARTENAIRES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6A66BE-0404-4DD6-9D7C-44DFB7E7E60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"/>
          <a:stretch/>
        </p:blipFill>
        <p:spPr>
          <a:xfrm>
            <a:off x="536070" y="2414279"/>
            <a:ext cx="994517" cy="1768768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9A04FA-9103-488C-9189-88D460F86C6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9"/>
          <a:stretch/>
        </p:blipFill>
        <p:spPr>
          <a:xfrm>
            <a:off x="2112722" y="2401924"/>
            <a:ext cx="999350" cy="178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3622" y="11190843"/>
            <a:ext cx="2743897" cy="90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A2820D-912C-4A6C-9F9B-C172701BB83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"/>
          <a:stretch/>
        </p:blipFill>
        <p:spPr>
          <a:xfrm>
            <a:off x="3674888" y="2401924"/>
            <a:ext cx="1000800" cy="1784846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EABE0EB-6586-44E5-B1F6-2C61815A95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>
          <a:xfrm>
            <a:off x="5232644" y="2397985"/>
            <a:ext cx="1008548" cy="178506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96DEE5BB-D892-431F-B03E-6BB5A0397F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4707" y="11746744"/>
            <a:ext cx="890116" cy="3324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5773CCA-C1A1-49AA-BC19-E4B76C8C94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1830" y="11727493"/>
            <a:ext cx="443952" cy="363999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AC3FDA0-B774-4C72-96C4-8B822970D4E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100" t="10854" r="7344" b="11141"/>
          <a:stretch/>
        </p:blipFill>
        <p:spPr>
          <a:xfrm>
            <a:off x="3926323" y="11738362"/>
            <a:ext cx="786171" cy="35776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81" y="11200608"/>
            <a:ext cx="857288" cy="494567"/>
          </a:xfrm>
          <a:prstGeom prst="rect">
            <a:avLst/>
          </a:prstGeom>
        </p:spPr>
      </p:pic>
      <p:pic>
        <p:nvPicPr>
          <p:cNvPr id="1028" name="Picture 4" descr="ADETO">
            <a:extLst>
              <a:ext uri="{FF2B5EF4-FFF2-40B4-BE49-F238E27FC236}">
                <a16:creationId xmlns:a16="http://schemas.microsoft.com/office/drawing/2014/main" id="{705D684A-68D9-4953-976F-111572F77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979" r="4453" b="21577"/>
          <a:stretch/>
        </p:blipFill>
        <p:spPr bwMode="auto">
          <a:xfrm>
            <a:off x="5583666" y="11220769"/>
            <a:ext cx="1075781" cy="4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de la Métropole et ses déclinaisons | Métropole Toulon Provence  Méditerranée">
            <a:extLst>
              <a:ext uri="{FF2B5EF4-FFF2-40B4-BE49-F238E27FC236}">
                <a16:creationId xmlns:a16="http://schemas.microsoft.com/office/drawing/2014/main" id="{99189EEB-1365-424C-B9C4-17EE11316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"/>
          <a:stretch/>
        </p:blipFill>
        <p:spPr bwMode="auto">
          <a:xfrm>
            <a:off x="4799156" y="11203879"/>
            <a:ext cx="776587" cy="5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FA0B62A-11D9-4B58-9AB2-7157C9A68E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13" y="11658202"/>
            <a:ext cx="586206" cy="437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41412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410</Words>
  <Application>Microsoft Office PowerPoint</Application>
  <PresentationFormat>Grand écran</PresentationFormat>
  <Paragraphs>43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Bariol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PRIGENT</dc:creator>
  <cp:lastModifiedBy>BAZILE PIERRE</cp:lastModifiedBy>
  <cp:revision>98</cp:revision>
  <cp:lastPrinted>2021-05-05T12:05:50Z</cp:lastPrinted>
  <dcterms:created xsi:type="dcterms:W3CDTF">2021-04-08T12:32:23Z</dcterms:created>
  <dcterms:modified xsi:type="dcterms:W3CDTF">2021-05-06T12:06:14Z</dcterms:modified>
</cp:coreProperties>
</file>